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Lst>
  <p:sldSz cy="5143500" cx="9144000"/>
  <p:notesSz cx="6858000" cy="9144000"/>
  <p:embeddedFontLst>
    <p:embeddedFont>
      <p:font typeface="Roboto"/>
      <p:regular r:id="rId38"/>
      <p:bold r:id="rId39"/>
      <p:italic r:id="rId40"/>
      <p:boldItalic r:id="rId4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A30176C2-E8F3-4BDC-8AB8-6E485354BDAE}">
  <a:tblStyle styleId="{A30176C2-E8F3-4BDC-8AB8-6E485354BDAE}"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italic.fntdata"/><Relationship Id="rId20" Type="http://schemas.openxmlformats.org/officeDocument/2006/relationships/slide" Target="slides/slide14.xml"/><Relationship Id="rId41" Type="http://schemas.openxmlformats.org/officeDocument/2006/relationships/font" Target="fonts/Roboto-boldItalic.fntdata"/><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slide" Target="slides/slide31.xml"/><Relationship Id="rId14" Type="http://schemas.openxmlformats.org/officeDocument/2006/relationships/slide" Target="slides/slide8.xml"/><Relationship Id="rId36" Type="http://schemas.openxmlformats.org/officeDocument/2006/relationships/slide" Target="slides/slide30.xml"/><Relationship Id="rId17" Type="http://schemas.openxmlformats.org/officeDocument/2006/relationships/slide" Target="slides/slide11.xml"/><Relationship Id="rId39" Type="http://schemas.openxmlformats.org/officeDocument/2006/relationships/font" Target="fonts/Roboto-bold.fntdata"/><Relationship Id="rId16" Type="http://schemas.openxmlformats.org/officeDocument/2006/relationships/slide" Target="slides/slide10.xml"/><Relationship Id="rId38" Type="http://schemas.openxmlformats.org/officeDocument/2006/relationships/font" Target="fonts/Roboto-regular.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 name="Shape 107"/>
        <p:cNvGrpSpPr/>
        <p:nvPr/>
      </p:nvGrpSpPr>
      <p:grpSpPr>
        <a:xfrm>
          <a:off x="0" y="0"/>
          <a:ext cx="0" cy="0"/>
          <a:chOff x="0" y="0"/>
          <a:chExt cx="0" cy="0"/>
        </a:xfrm>
      </p:grpSpPr>
      <p:sp>
        <p:nvSpPr>
          <p:cNvPr id="108" name="Google Shape;108;g48779fd162_1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48779fd162_1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 name="Shape 113"/>
        <p:cNvGrpSpPr/>
        <p:nvPr/>
      </p:nvGrpSpPr>
      <p:grpSpPr>
        <a:xfrm>
          <a:off x="0" y="0"/>
          <a:ext cx="0" cy="0"/>
          <a:chOff x="0" y="0"/>
          <a:chExt cx="0" cy="0"/>
        </a:xfrm>
      </p:grpSpPr>
      <p:sp>
        <p:nvSpPr>
          <p:cNvPr id="114" name="Google Shape;114;g4881148a60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4881148a60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 name="Shape 119"/>
        <p:cNvGrpSpPr/>
        <p:nvPr/>
      </p:nvGrpSpPr>
      <p:grpSpPr>
        <a:xfrm>
          <a:off x="0" y="0"/>
          <a:ext cx="0" cy="0"/>
          <a:chOff x="0" y="0"/>
          <a:chExt cx="0" cy="0"/>
        </a:xfrm>
      </p:grpSpPr>
      <p:sp>
        <p:nvSpPr>
          <p:cNvPr id="120" name="Google Shape;120;g4881148a60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4881148a60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6" name="Shape 126"/>
        <p:cNvGrpSpPr/>
        <p:nvPr/>
      </p:nvGrpSpPr>
      <p:grpSpPr>
        <a:xfrm>
          <a:off x="0" y="0"/>
          <a:ext cx="0" cy="0"/>
          <a:chOff x="0" y="0"/>
          <a:chExt cx="0" cy="0"/>
        </a:xfrm>
      </p:grpSpPr>
      <p:sp>
        <p:nvSpPr>
          <p:cNvPr id="127" name="Google Shape;127;g4881148a60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4881148a60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2" name="Shape 132"/>
        <p:cNvGrpSpPr/>
        <p:nvPr/>
      </p:nvGrpSpPr>
      <p:grpSpPr>
        <a:xfrm>
          <a:off x="0" y="0"/>
          <a:ext cx="0" cy="0"/>
          <a:chOff x="0" y="0"/>
          <a:chExt cx="0" cy="0"/>
        </a:xfrm>
      </p:grpSpPr>
      <p:sp>
        <p:nvSpPr>
          <p:cNvPr id="133" name="Google Shape;133;g4881148a60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4881148a60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8" name="Shape 138"/>
        <p:cNvGrpSpPr/>
        <p:nvPr/>
      </p:nvGrpSpPr>
      <p:grpSpPr>
        <a:xfrm>
          <a:off x="0" y="0"/>
          <a:ext cx="0" cy="0"/>
          <a:chOff x="0" y="0"/>
          <a:chExt cx="0" cy="0"/>
        </a:xfrm>
      </p:grpSpPr>
      <p:sp>
        <p:nvSpPr>
          <p:cNvPr id="139" name="Google Shape;139;g4881148a60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4881148a60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4" name="Shape 144"/>
        <p:cNvGrpSpPr/>
        <p:nvPr/>
      </p:nvGrpSpPr>
      <p:grpSpPr>
        <a:xfrm>
          <a:off x="0" y="0"/>
          <a:ext cx="0" cy="0"/>
          <a:chOff x="0" y="0"/>
          <a:chExt cx="0" cy="0"/>
        </a:xfrm>
      </p:grpSpPr>
      <p:sp>
        <p:nvSpPr>
          <p:cNvPr id="145" name="Google Shape;145;g4881148a60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4881148a60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0" name="Shape 150"/>
        <p:cNvGrpSpPr/>
        <p:nvPr/>
      </p:nvGrpSpPr>
      <p:grpSpPr>
        <a:xfrm>
          <a:off x="0" y="0"/>
          <a:ext cx="0" cy="0"/>
          <a:chOff x="0" y="0"/>
          <a:chExt cx="0" cy="0"/>
        </a:xfrm>
      </p:grpSpPr>
      <p:sp>
        <p:nvSpPr>
          <p:cNvPr id="151" name="Google Shape;151;g4881148a60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4881148a60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6" name="Shape 156"/>
        <p:cNvGrpSpPr/>
        <p:nvPr/>
      </p:nvGrpSpPr>
      <p:grpSpPr>
        <a:xfrm>
          <a:off x="0" y="0"/>
          <a:ext cx="0" cy="0"/>
          <a:chOff x="0" y="0"/>
          <a:chExt cx="0" cy="0"/>
        </a:xfrm>
      </p:grpSpPr>
      <p:sp>
        <p:nvSpPr>
          <p:cNvPr id="157" name="Google Shape;157;g4881148a60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4881148a60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3" name="Shape 163"/>
        <p:cNvGrpSpPr/>
        <p:nvPr/>
      </p:nvGrpSpPr>
      <p:grpSpPr>
        <a:xfrm>
          <a:off x="0" y="0"/>
          <a:ext cx="0" cy="0"/>
          <a:chOff x="0" y="0"/>
          <a:chExt cx="0" cy="0"/>
        </a:xfrm>
      </p:grpSpPr>
      <p:sp>
        <p:nvSpPr>
          <p:cNvPr id="164" name="Google Shape;164;g4881148a60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4881148a60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 name="Shape 56"/>
        <p:cNvGrpSpPr/>
        <p:nvPr/>
      </p:nvGrpSpPr>
      <p:grpSpPr>
        <a:xfrm>
          <a:off x="0" y="0"/>
          <a:ext cx="0" cy="0"/>
          <a:chOff x="0" y="0"/>
          <a:chExt cx="0" cy="0"/>
        </a:xfrm>
      </p:grpSpPr>
      <p:sp>
        <p:nvSpPr>
          <p:cNvPr id="57" name="Google Shape;57;g4881148a60_5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4881148a60_5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0" name="Shape 170"/>
        <p:cNvGrpSpPr/>
        <p:nvPr/>
      </p:nvGrpSpPr>
      <p:grpSpPr>
        <a:xfrm>
          <a:off x="0" y="0"/>
          <a:ext cx="0" cy="0"/>
          <a:chOff x="0" y="0"/>
          <a:chExt cx="0" cy="0"/>
        </a:xfrm>
      </p:grpSpPr>
      <p:sp>
        <p:nvSpPr>
          <p:cNvPr id="171" name="Google Shape;171;g4881148a60_0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4881148a60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6" name="Shape 176"/>
        <p:cNvGrpSpPr/>
        <p:nvPr/>
      </p:nvGrpSpPr>
      <p:grpSpPr>
        <a:xfrm>
          <a:off x="0" y="0"/>
          <a:ext cx="0" cy="0"/>
          <a:chOff x="0" y="0"/>
          <a:chExt cx="0" cy="0"/>
        </a:xfrm>
      </p:grpSpPr>
      <p:sp>
        <p:nvSpPr>
          <p:cNvPr id="177" name="Google Shape;177;g4881148a60_0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4881148a60_0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3" name="Shape 183"/>
        <p:cNvGrpSpPr/>
        <p:nvPr/>
      </p:nvGrpSpPr>
      <p:grpSpPr>
        <a:xfrm>
          <a:off x="0" y="0"/>
          <a:ext cx="0" cy="0"/>
          <a:chOff x="0" y="0"/>
          <a:chExt cx="0" cy="0"/>
        </a:xfrm>
      </p:grpSpPr>
      <p:sp>
        <p:nvSpPr>
          <p:cNvPr id="184" name="Google Shape;184;g4881148a60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4881148a60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9" name="Shape 189"/>
        <p:cNvGrpSpPr/>
        <p:nvPr/>
      </p:nvGrpSpPr>
      <p:grpSpPr>
        <a:xfrm>
          <a:off x="0" y="0"/>
          <a:ext cx="0" cy="0"/>
          <a:chOff x="0" y="0"/>
          <a:chExt cx="0" cy="0"/>
        </a:xfrm>
      </p:grpSpPr>
      <p:sp>
        <p:nvSpPr>
          <p:cNvPr id="190" name="Google Shape;190;g4881148a60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4881148a60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5" name="Shape 195"/>
        <p:cNvGrpSpPr/>
        <p:nvPr/>
      </p:nvGrpSpPr>
      <p:grpSpPr>
        <a:xfrm>
          <a:off x="0" y="0"/>
          <a:ext cx="0" cy="0"/>
          <a:chOff x="0" y="0"/>
          <a:chExt cx="0" cy="0"/>
        </a:xfrm>
      </p:grpSpPr>
      <p:sp>
        <p:nvSpPr>
          <p:cNvPr id="196" name="Google Shape;196;g4881148a60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4881148a60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1" name="Shape 201"/>
        <p:cNvGrpSpPr/>
        <p:nvPr/>
      </p:nvGrpSpPr>
      <p:grpSpPr>
        <a:xfrm>
          <a:off x="0" y="0"/>
          <a:ext cx="0" cy="0"/>
          <a:chOff x="0" y="0"/>
          <a:chExt cx="0" cy="0"/>
        </a:xfrm>
      </p:grpSpPr>
      <p:sp>
        <p:nvSpPr>
          <p:cNvPr id="202" name="Google Shape;202;g4881148a60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4881148a60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7" name="Shape 207"/>
        <p:cNvGrpSpPr/>
        <p:nvPr/>
      </p:nvGrpSpPr>
      <p:grpSpPr>
        <a:xfrm>
          <a:off x="0" y="0"/>
          <a:ext cx="0" cy="0"/>
          <a:chOff x="0" y="0"/>
          <a:chExt cx="0" cy="0"/>
        </a:xfrm>
      </p:grpSpPr>
      <p:sp>
        <p:nvSpPr>
          <p:cNvPr id="208" name="Google Shape;208;g4881148a60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4881148a60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3" name="Shape 213"/>
        <p:cNvGrpSpPr/>
        <p:nvPr/>
      </p:nvGrpSpPr>
      <p:grpSpPr>
        <a:xfrm>
          <a:off x="0" y="0"/>
          <a:ext cx="0" cy="0"/>
          <a:chOff x="0" y="0"/>
          <a:chExt cx="0" cy="0"/>
        </a:xfrm>
      </p:grpSpPr>
      <p:sp>
        <p:nvSpPr>
          <p:cNvPr id="214" name="Google Shape;214;g4881148a60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4881148a60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0" name="Shape 220"/>
        <p:cNvGrpSpPr/>
        <p:nvPr/>
      </p:nvGrpSpPr>
      <p:grpSpPr>
        <a:xfrm>
          <a:off x="0" y="0"/>
          <a:ext cx="0" cy="0"/>
          <a:chOff x="0" y="0"/>
          <a:chExt cx="0" cy="0"/>
        </a:xfrm>
      </p:grpSpPr>
      <p:sp>
        <p:nvSpPr>
          <p:cNvPr id="221" name="Google Shape;221;g4881148a60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4881148a60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6" name="Shape 226"/>
        <p:cNvGrpSpPr/>
        <p:nvPr/>
      </p:nvGrpSpPr>
      <p:grpSpPr>
        <a:xfrm>
          <a:off x="0" y="0"/>
          <a:ext cx="0" cy="0"/>
          <a:chOff x="0" y="0"/>
          <a:chExt cx="0" cy="0"/>
        </a:xfrm>
      </p:grpSpPr>
      <p:sp>
        <p:nvSpPr>
          <p:cNvPr id="227" name="Google Shape;227;g4881148a60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4881148a60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545454"/>
                </a:solidFill>
                <a:highlight>
                  <a:srgbClr val="FFFFFF"/>
                </a:highlight>
                <a:latin typeface="Roboto"/>
                <a:ea typeface="Roboto"/>
                <a:cs typeface="Roboto"/>
                <a:sym typeface="Roboto"/>
              </a:rPr>
              <a:t>A Blanket Purchase Agreement, or </a:t>
            </a:r>
            <a:r>
              <a:rPr b="1" lang="en">
                <a:solidFill>
                  <a:srgbClr val="6A6A6A"/>
                </a:solidFill>
                <a:highlight>
                  <a:srgbClr val="FFFFFF"/>
                </a:highlight>
                <a:latin typeface="Roboto"/>
                <a:ea typeface="Roboto"/>
                <a:cs typeface="Roboto"/>
                <a:sym typeface="Roboto"/>
              </a:rPr>
              <a:t>BPA</a:t>
            </a:r>
            <a:r>
              <a:rPr lang="en">
                <a:solidFill>
                  <a:srgbClr val="545454"/>
                </a:solidFill>
                <a:highlight>
                  <a:srgbClr val="FFFFFF"/>
                </a:highlight>
                <a:latin typeface="Roboto"/>
                <a:ea typeface="Roboto"/>
                <a:cs typeface="Roboto"/>
                <a:sym typeface="Roboto"/>
              </a:rPr>
              <a:t>, is a simplified method of filling anticipated repetitive needs for supplies or services</a:t>
            </a:r>
            <a:endParaRPr>
              <a:solidFill>
                <a:srgbClr val="545454"/>
              </a:solidFill>
              <a:highlight>
                <a:srgbClr val="FFFFFF"/>
              </a:highlight>
              <a:latin typeface="Roboto"/>
              <a:ea typeface="Roboto"/>
              <a:cs typeface="Roboto"/>
              <a:sym typeface="Roboto"/>
            </a:endParaRPr>
          </a:p>
          <a:p>
            <a:pPr indent="0" lvl="0" marL="0" rtl="0" algn="l">
              <a:spcBef>
                <a:spcPts val="0"/>
              </a:spcBef>
              <a:spcAft>
                <a:spcPts val="0"/>
              </a:spcAft>
              <a:buNone/>
            </a:pPr>
            <a:r>
              <a:t/>
            </a:r>
            <a:endParaRPr>
              <a:solidFill>
                <a:srgbClr val="545454"/>
              </a:solidFill>
              <a:highlight>
                <a:srgbClr val="FFFFFF"/>
              </a:highlight>
              <a:latin typeface="Roboto"/>
              <a:ea typeface="Roboto"/>
              <a:cs typeface="Roboto"/>
              <a:sym typeface="Roboto"/>
            </a:endParaRPr>
          </a:p>
          <a:p>
            <a:pPr indent="0" lvl="0" marL="0" rtl="0" algn="l">
              <a:spcBef>
                <a:spcPts val="0"/>
              </a:spcBef>
              <a:spcAft>
                <a:spcPts val="0"/>
              </a:spcAft>
              <a:buNone/>
            </a:pPr>
            <a:r>
              <a:rPr lang="en" sz="1200">
                <a:solidFill>
                  <a:srgbClr val="222222"/>
                </a:solidFill>
                <a:highlight>
                  <a:srgbClr val="FFFFFF"/>
                </a:highlight>
                <a:latin typeface="Roboto"/>
                <a:ea typeface="Roboto"/>
                <a:cs typeface="Roboto"/>
                <a:sym typeface="Roboto"/>
              </a:rPr>
              <a:t>A </a:t>
            </a:r>
            <a:r>
              <a:rPr b="1" lang="en" sz="1200">
                <a:solidFill>
                  <a:srgbClr val="222222"/>
                </a:solidFill>
                <a:highlight>
                  <a:srgbClr val="FFFFFF"/>
                </a:highlight>
                <a:latin typeface="Roboto"/>
                <a:ea typeface="Roboto"/>
                <a:cs typeface="Roboto"/>
                <a:sym typeface="Roboto"/>
              </a:rPr>
              <a:t>Definitive Contract</a:t>
            </a:r>
            <a:r>
              <a:rPr lang="en" sz="1200">
                <a:solidFill>
                  <a:srgbClr val="222222"/>
                </a:solidFill>
                <a:highlight>
                  <a:srgbClr val="FFFFFF"/>
                </a:highlight>
                <a:latin typeface="Roboto"/>
                <a:ea typeface="Roboto"/>
                <a:cs typeface="Roboto"/>
                <a:sym typeface="Roboto"/>
              </a:rPr>
              <a:t> is a mutually binding legal relationship obligating the seller to furnish the supplies or services (including construction) and the buyer to pay for them.</a:t>
            </a:r>
            <a:endParaRPr sz="1200">
              <a:solidFill>
                <a:srgbClr val="222222"/>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200">
              <a:solidFill>
                <a:srgbClr val="222222"/>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200">
              <a:solidFill>
                <a:srgbClr val="222222"/>
              </a:solidFill>
              <a:highlight>
                <a:srgbClr val="FFFFFF"/>
              </a:highlight>
              <a:latin typeface="Roboto"/>
              <a:ea typeface="Roboto"/>
              <a:cs typeface="Roboto"/>
              <a:sym typeface="Roboto"/>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 name="Shape 62"/>
        <p:cNvGrpSpPr/>
        <p:nvPr/>
      </p:nvGrpSpPr>
      <p:grpSpPr>
        <a:xfrm>
          <a:off x="0" y="0"/>
          <a:ext cx="0" cy="0"/>
          <a:chOff x="0" y="0"/>
          <a:chExt cx="0" cy="0"/>
        </a:xfrm>
      </p:grpSpPr>
      <p:sp>
        <p:nvSpPr>
          <p:cNvPr id="63" name="Google Shape;63;g48779fd162_1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48779fd162_1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3" name="Shape 233"/>
        <p:cNvGrpSpPr/>
        <p:nvPr/>
      </p:nvGrpSpPr>
      <p:grpSpPr>
        <a:xfrm>
          <a:off x="0" y="0"/>
          <a:ext cx="0" cy="0"/>
          <a:chOff x="0" y="0"/>
          <a:chExt cx="0" cy="0"/>
        </a:xfrm>
      </p:grpSpPr>
      <p:sp>
        <p:nvSpPr>
          <p:cNvPr id="234" name="Google Shape;234;g4881148a6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4881148a6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9" name="Shape 239"/>
        <p:cNvGrpSpPr/>
        <p:nvPr/>
      </p:nvGrpSpPr>
      <p:grpSpPr>
        <a:xfrm>
          <a:off x="0" y="0"/>
          <a:ext cx="0" cy="0"/>
          <a:chOff x="0" y="0"/>
          <a:chExt cx="0" cy="0"/>
        </a:xfrm>
      </p:grpSpPr>
      <p:sp>
        <p:nvSpPr>
          <p:cNvPr id="240" name="Google Shape;240;g4881148a60_0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4881148a60_0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 name="Shape 68"/>
        <p:cNvGrpSpPr/>
        <p:nvPr/>
      </p:nvGrpSpPr>
      <p:grpSpPr>
        <a:xfrm>
          <a:off x="0" y="0"/>
          <a:ext cx="0" cy="0"/>
          <a:chOff x="0" y="0"/>
          <a:chExt cx="0" cy="0"/>
        </a:xfrm>
      </p:grpSpPr>
      <p:sp>
        <p:nvSpPr>
          <p:cNvPr id="69" name="Google Shape;69;g48779fd162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48779fd162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 name="Shape 74"/>
        <p:cNvGrpSpPr/>
        <p:nvPr/>
      </p:nvGrpSpPr>
      <p:grpSpPr>
        <a:xfrm>
          <a:off x="0" y="0"/>
          <a:ext cx="0" cy="0"/>
          <a:chOff x="0" y="0"/>
          <a:chExt cx="0" cy="0"/>
        </a:xfrm>
      </p:grpSpPr>
      <p:sp>
        <p:nvSpPr>
          <p:cNvPr id="75" name="Google Shape;75;g48779fd162_1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48779fd162_1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 name="Shape 80"/>
        <p:cNvGrpSpPr/>
        <p:nvPr/>
      </p:nvGrpSpPr>
      <p:grpSpPr>
        <a:xfrm>
          <a:off x="0" y="0"/>
          <a:ext cx="0" cy="0"/>
          <a:chOff x="0" y="0"/>
          <a:chExt cx="0" cy="0"/>
        </a:xfrm>
      </p:grpSpPr>
      <p:sp>
        <p:nvSpPr>
          <p:cNvPr id="81" name="Google Shape;81;g4881148a60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4881148a60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 name="Shape 86"/>
        <p:cNvGrpSpPr/>
        <p:nvPr/>
      </p:nvGrpSpPr>
      <p:grpSpPr>
        <a:xfrm>
          <a:off x="0" y="0"/>
          <a:ext cx="0" cy="0"/>
          <a:chOff x="0" y="0"/>
          <a:chExt cx="0" cy="0"/>
        </a:xfrm>
      </p:grpSpPr>
      <p:sp>
        <p:nvSpPr>
          <p:cNvPr id="87" name="Google Shape;87;g4881148a60_5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4881148a60_5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 name="Shape 94"/>
        <p:cNvGrpSpPr/>
        <p:nvPr/>
      </p:nvGrpSpPr>
      <p:grpSpPr>
        <a:xfrm>
          <a:off x="0" y="0"/>
          <a:ext cx="0" cy="0"/>
          <a:chOff x="0" y="0"/>
          <a:chExt cx="0" cy="0"/>
        </a:xfrm>
      </p:grpSpPr>
      <p:sp>
        <p:nvSpPr>
          <p:cNvPr id="95" name="Google Shape;95;g48779fd162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48779fd162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222222"/>
                </a:solidFill>
                <a:highlight>
                  <a:srgbClr val="FFFFFF"/>
                </a:highlight>
              </a:rPr>
              <a:t>OCPU Oracle Compute Units</a:t>
            </a:r>
            <a:r>
              <a:rPr lang="en">
                <a:solidFill>
                  <a:srgbClr val="222222"/>
                </a:solidFill>
                <a:highlight>
                  <a:srgbClr val="FFFFFF"/>
                </a:highlight>
              </a:rPr>
              <a:t> [1]: An OCPU is defined as the CPU capacity equivalent of one physical core of an Intel Xeon processor with hyper threading enabled. For Intel Xeon processor each OCPU corresponds to two hardware execution threads, known as vCPUs.</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 name="Shape 101"/>
        <p:cNvGrpSpPr/>
        <p:nvPr/>
      </p:nvGrpSpPr>
      <p:grpSpPr>
        <a:xfrm>
          <a:off x="0" y="0"/>
          <a:ext cx="0" cy="0"/>
          <a:chOff x="0" y="0"/>
          <a:chExt cx="0" cy="0"/>
        </a:xfrm>
      </p:grpSpPr>
      <p:sp>
        <p:nvSpPr>
          <p:cNvPr id="102" name="Google Shape;102;g487f63383f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487f63383f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load and process data through Hive to pull out important useful information</a:t>
            </a:r>
            <a:endParaRPr/>
          </a:p>
          <a:p>
            <a:pPr indent="0" lvl="0" marL="0" rtl="0" algn="l">
              <a:spcBef>
                <a:spcPts val="0"/>
              </a:spcBef>
              <a:spcAft>
                <a:spcPts val="0"/>
              </a:spcAft>
              <a:buNone/>
            </a:pPr>
            <a:r>
              <a:rPr lang="en"/>
              <a:t>Format then load formatted data into hadoop</a:t>
            </a:r>
            <a:endParaRPr/>
          </a:p>
          <a:p>
            <a:pPr indent="0" lvl="0" marL="0" rtl="0" algn="l">
              <a:spcBef>
                <a:spcPts val="0"/>
              </a:spcBef>
              <a:spcAft>
                <a:spcPts val="0"/>
              </a:spcAft>
              <a:buNone/>
            </a:pPr>
            <a:r>
              <a:rPr lang="en"/>
              <a:t>Then data can be analyzed through excel</a:t>
            </a:r>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rtl="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1600"/>
              </a:spcBef>
              <a:spcAft>
                <a:spcPts val="0"/>
              </a:spcAft>
              <a:buClr>
                <a:schemeClr val="dk2"/>
              </a:buClr>
              <a:buSzPts val="1400"/>
              <a:buChar char="○"/>
              <a:defRPr>
                <a:solidFill>
                  <a:schemeClr val="dk2"/>
                </a:solidFill>
              </a:defRPr>
            </a:lvl2pPr>
            <a:lvl3pPr indent="-317500" lvl="2" marL="1371600" rtl="0">
              <a:lnSpc>
                <a:spcPct val="115000"/>
              </a:lnSpc>
              <a:spcBef>
                <a:spcPts val="1600"/>
              </a:spcBef>
              <a:spcAft>
                <a:spcPts val="0"/>
              </a:spcAft>
              <a:buClr>
                <a:schemeClr val="dk2"/>
              </a:buClr>
              <a:buSzPts val="1400"/>
              <a:buChar char="■"/>
              <a:defRPr>
                <a:solidFill>
                  <a:schemeClr val="dk2"/>
                </a:solidFill>
              </a:defRPr>
            </a:lvl3pPr>
            <a:lvl4pPr indent="-317500" lvl="3" marL="1828800" rtl="0">
              <a:lnSpc>
                <a:spcPct val="115000"/>
              </a:lnSpc>
              <a:spcBef>
                <a:spcPts val="1600"/>
              </a:spcBef>
              <a:spcAft>
                <a:spcPts val="0"/>
              </a:spcAft>
              <a:buClr>
                <a:schemeClr val="dk2"/>
              </a:buClr>
              <a:buSzPts val="1400"/>
              <a:buChar char="●"/>
              <a:defRPr>
                <a:solidFill>
                  <a:schemeClr val="dk2"/>
                </a:solidFill>
              </a:defRPr>
            </a:lvl4pPr>
            <a:lvl5pPr indent="-317500" lvl="4" marL="2286000" rtl="0">
              <a:lnSpc>
                <a:spcPct val="115000"/>
              </a:lnSpc>
              <a:spcBef>
                <a:spcPts val="1600"/>
              </a:spcBef>
              <a:spcAft>
                <a:spcPts val="0"/>
              </a:spcAft>
              <a:buClr>
                <a:schemeClr val="dk2"/>
              </a:buClr>
              <a:buSzPts val="1400"/>
              <a:buChar char="○"/>
              <a:defRPr>
                <a:solidFill>
                  <a:schemeClr val="dk2"/>
                </a:solidFill>
              </a:defRPr>
            </a:lvl5pPr>
            <a:lvl6pPr indent="-317500" lvl="5" marL="2743200" rtl="0">
              <a:lnSpc>
                <a:spcPct val="115000"/>
              </a:lnSpc>
              <a:spcBef>
                <a:spcPts val="1600"/>
              </a:spcBef>
              <a:spcAft>
                <a:spcPts val="0"/>
              </a:spcAft>
              <a:buClr>
                <a:schemeClr val="dk2"/>
              </a:buClr>
              <a:buSzPts val="1400"/>
              <a:buChar char="■"/>
              <a:defRPr>
                <a:solidFill>
                  <a:schemeClr val="dk2"/>
                </a:solidFill>
              </a:defRPr>
            </a:lvl6pPr>
            <a:lvl7pPr indent="-317500" lvl="6" marL="3200400" rtl="0">
              <a:lnSpc>
                <a:spcPct val="115000"/>
              </a:lnSpc>
              <a:spcBef>
                <a:spcPts val="1600"/>
              </a:spcBef>
              <a:spcAft>
                <a:spcPts val="0"/>
              </a:spcAft>
              <a:buClr>
                <a:schemeClr val="dk2"/>
              </a:buClr>
              <a:buSzPts val="1400"/>
              <a:buChar char="●"/>
              <a:defRPr>
                <a:solidFill>
                  <a:schemeClr val="dk2"/>
                </a:solidFill>
              </a:defRPr>
            </a:lvl7pPr>
            <a:lvl8pPr indent="-317500" lvl="7" marL="3657600" rtl="0">
              <a:lnSpc>
                <a:spcPct val="115000"/>
              </a:lnSpc>
              <a:spcBef>
                <a:spcPts val="1600"/>
              </a:spcBef>
              <a:spcAft>
                <a:spcPts val="0"/>
              </a:spcAft>
              <a:buClr>
                <a:schemeClr val="dk2"/>
              </a:buClr>
              <a:buSzPts val="1400"/>
              <a:buChar char="○"/>
              <a:defRPr>
                <a:solidFill>
                  <a:schemeClr val="dk2"/>
                </a:solidFill>
              </a:defRPr>
            </a:lvl8pPr>
            <a:lvl9pPr indent="-317500" lvl="8" marL="4114800" rtl="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2.pn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1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hyperlink" Target="https://github.com/shozonu/fall2018-4560-us-fy2018-spending" TargetMode="External"/><Relationship Id="rId4" Type="http://schemas.openxmlformats.org/officeDocument/2006/relationships/hyperlink" Target="https://www.usaspending.gov/#/download_center/award_data_archive"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1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hyperlink" Target="https://www.usaspending.gov/#/download_center/award_data_archive"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png"/><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CIS 4560</a:t>
            </a:r>
            <a:endParaRPr/>
          </a:p>
          <a:p>
            <a:pPr indent="0" lvl="0" marL="0" rtl="0" algn="ctr">
              <a:spcBef>
                <a:spcPts val="0"/>
              </a:spcBef>
              <a:spcAft>
                <a:spcPts val="0"/>
              </a:spcAft>
              <a:buNone/>
            </a:pPr>
            <a:r>
              <a:rPr lang="en"/>
              <a:t>Team Presentation </a:t>
            </a:r>
            <a:endParaRPr/>
          </a:p>
        </p:txBody>
      </p:sp>
      <p:sp>
        <p:nvSpPr>
          <p:cNvPr id="55" name="Google Shape;55;p13"/>
          <p:cNvSpPr txBox="1"/>
          <p:nvPr>
            <p:ph idx="1" type="subTitle"/>
          </p:nvPr>
        </p:nvSpPr>
        <p:spPr>
          <a:xfrm>
            <a:off x="311700" y="32059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rPr>
              <a:t>Group 1: Alan Liu, Samuel Park, Steven Vallejo, Keith Wang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 name="Shape 110"/>
        <p:cNvGrpSpPr/>
        <p:nvPr/>
      </p:nvGrpSpPr>
      <p:grpSpPr>
        <a:xfrm>
          <a:off x="0" y="0"/>
          <a:ext cx="0" cy="0"/>
          <a:chOff x="0" y="0"/>
          <a:chExt cx="0" cy="0"/>
        </a:xfrm>
      </p:grpSpPr>
      <p:sp>
        <p:nvSpPr>
          <p:cNvPr id="111" name="Google Shape;111;p22"/>
          <p:cNvSpPr txBox="1"/>
          <p:nvPr>
            <p:ph type="title"/>
          </p:nvPr>
        </p:nvSpPr>
        <p:spPr>
          <a:xfrm>
            <a:off x="0" y="0"/>
            <a:ext cx="914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t>Flow Chart of Data Analysis </a:t>
            </a:r>
            <a:endParaRPr b="1"/>
          </a:p>
        </p:txBody>
      </p:sp>
      <p:pic>
        <p:nvPicPr>
          <p:cNvPr id="112" name="Google Shape;112;p22"/>
          <p:cNvPicPr preferRelativeResize="0"/>
          <p:nvPr/>
        </p:nvPicPr>
        <p:blipFill>
          <a:blip r:embed="rId3">
            <a:alphaModFix/>
          </a:blip>
          <a:stretch>
            <a:fillRect/>
          </a:stretch>
        </p:blipFill>
        <p:spPr>
          <a:xfrm>
            <a:off x="484750" y="808175"/>
            <a:ext cx="8174501" cy="38838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6" name="Shape 116"/>
        <p:cNvGrpSpPr/>
        <p:nvPr/>
      </p:nvGrpSpPr>
      <p:grpSpPr>
        <a:xfrm>
          <a:off x="0" y="0"/>
          <a:ext cx="0" cy="0"/>
          <a:chOff x="0" y="0"/>
          <a:chExt cx="0" cy="0"/>
        </a:xfrm>
      </p:grpSpPr>
      <p:sp>
        <p:nvSpPr>
          <p:cNvPr id="117" name="Google Shape;117;p23"/>
          <p:cNvSpPr txBox="1"/>
          <p:nvPr>
            <p:ph type="title"/>
          </p:nvPr>
        </p:nvSpPr>
        <p:spPr>
          <a:xfrm>
            <a:off x="311700" y="11747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t>Sample Data Row</a:t>
            </a:r>
            <a:endParaRPr b="1"/>
          </a:p>
        </p:txBody>
      </p:sp>
      <p:pic>
        <p:nvPicPr>
          <p:cNvPr id="118" name="Google Shape;118;p23"/>
          <p:cNvPicPr preferRelativeResize="0"/>
          <p:nvPr/>
        </p:nvPicPr>
        <p:blipFill>
          <a:blip r:embed="rId3">
            <a:alphaModFix/>
          </a:blip>
          <a:stretch>
            <a:fillRect/>
          </a:stretch>
        </p:blipFill>
        <p:spPr>
          <a:xfrm>
            <a:off x="1420252" y="736525"/>
            <a:ext cx="6303499" cy="424829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2" name="Shape 122"/>
        <p:cNvGrpSpPr/>
        <p:nvPr/>
      </p:nvGrpSpPr>
      <p:grpSpPr>
        <a:xfrm>
          <a:off x="0" y="0"/>
          <a:ext cx="0" cy="0"/>
          <a:chOff x="0" y="0"/>
          <a:chExt cx="0" cy="0"/>
        </a:xfrm>
      </p:grpSpPr>
      <p:sp>
        <p:nvSpPr>
          <p:cNvPr id="123" name="Google Shape;123;p24"/>
          <p:cNvSpPr txBox="1"/>
          <p:nvPr>
            <p:ph type="title"/>
          </p:nvPr>
        </p:nvSpPr>
        <p:spPr>
          <a:xfrm>
            <a:off x="311700" y="11747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t>Data Headers</a:t>
            </a:r>
            <a:endParaRPr b="1"/>
          </a:p>
        </p:txBody>
      </p:sp>
      <p:pic>
        <p:nvPicPr>
          <p:cNvPr id="124" name="Google Shape;124;p24"/>
          <p:cNvPicPr preferRelativeResize="0"/>
          <p:nvPr/>
        </p:nvPicPr>
        <p:blipFill rotWithShape="1">
          <a:blip r:embed="rId3">
            <a:alphaModFix/>
          </a:blip>
          <a:srcRect b="0" l="0" r="58136" t="0"/>
          <a:stretch/>
        </p:blipFill>
        <p:spPr>
          <a:xfrm>
            <a:off x="1357750" y="776650"/>
            <a:ext cx="2988722" cy="4168050"/>
          </a:xfrm>
          <a:prstGeom prst="rect">
            <a:avLst/>
          </a:prstGeom>
          <a:noFill/>
          <a:ln>
            <a:noFill/>
          </a:ln>
        </p:spPr>
      </p:pic>
      <p:pic>
        <p:nvPicPr>
          <p:cNvPr id="125" name="Google Shape;125;p24"/>
          <p:cNvPicPr preferRelativeResize="0"/>
          <p:nvPr/>
        </p:nvPicPr>
        <p:blipFill rotWithShape="1">
          <a:blip r:embed="rId4">
            <a:alphaModFix/>
          </a:blip>
          <a:srcRect b="0" l="5372" r="49476" t="0"/>
          <a:stretch/>
        </p:blipFill>
        <p:spPr>
          <a:xfrm>
            <a:off x="4346476" y="776650"/>
            <a:ext cx="3330428" cy="416805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9" name="Shape 129"/>
        <p:cNvGrpSpPr/>
        <p:nvPr/>
      </p:nvGrpSpPr>
      <p:grpSpPr>
        <a:xfrm>
          <a:off x="0" y="0"/>
          <a:ext cx="0" cy="0"/>
          <a:chOff x="0" y="0"/>
          <a:chExt cx="0" cy="0"/>
        </a:xfrm>
      </p:grpSpPr>
      <p:sp>
        <p:nvSpPr>
          <p:cNvPr id="130" name="Google Shape;130;p25"/>
          <p:cNvSpPr txBox="1"/>
          <p:nvPr>
            <p:ph type="title"/>
          </p:nvPr>
        </p:nvSpPr>
        <p:spPr>
          <a:xfrm>
            <a:off x="311700" y="11747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t>Correctly Reading Rows</a:t>
            </a:r>
            <a:endParaRPr b="1"/>
          </a:p>
        </p:txBody>
      </p:sp>
      <p:pic>
        <p:nvPicPr>
          <p:cNvPr id="131" name="Google Shape;131;p25"/>
          <p:cNvPicPr preferRelativeResize="0"/>
          <p:nvPr/>
        </p:nvPicPr>
        <p:blipFill rotWithShape="1">
          <a:blip r:embed="rId3">
            <a:alphaModFix/>
          </a:blip>
          <a:srcRect b="54698" l="0" r="63209" t="11129"/>
          <a:stretch/>
        </p:blipFill>
        <p:spPr>
          <a:xfrm>
            <a:off x="1433025" y="1152475"/>
            <a:ext cx="6277954" cy="34164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5" name="Shape 135"/>
        <p:cNvGrpSpPr/>
        <p:nvPr/>
      </p:nvGrpSpPr>
      <p:grpSpPr>
        <a:xfrm>
          <a:off x="0" y="0"/>
          <a:ext cx="0" cy="0"/>
          <a:chOff x="0" y="0"/>
          <a:chExt cx="0" cy="0"/>
        </a:xfrm>
      </p:grpSpPr>
      <p:sp>
        <p:nvSpPr>
          <p:cNvPr id="136" name="Google Shape;136;p26"/>
          <p:cNvSpPr txBox="1"/>
          <p:nvPr>
            <p:ph type="title"/>
          </p:nvPr>
        </p:nvSpPr>
        <p:spPr>
          <a:xfrm>
            <a:off x="311700" y="21267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t>Contract Table Parts</a:t>
            </a:r>
            <a:endParaRPr b="1"/>
          </a:p>
        </p:txBody>
      </p:sp>
      <p:sp>
        <p:nvSpPr>
          <p:cNvPr id="137" name="Google Shape;137;p26"/>
          <p:cNvSpPr txBox="1"/>
          <p:nvPr>
            <p:ph idx="1" type="body"/>
          </p:nvPr>
        </p:nvSpPr>
        <p:spPr>
          <a:xfrm>
            <a:off x="311700" y="863550"/>
            <a:ext cx="8520600" cy="3416400"/>
          </a:xfrm>
          <a:prstGeom prst="rect">
            <a:avLst/>
          </a:prstGeom>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sz="1400">
                <a:latin typeface="Consolas"/>
                <a:ea typeface="Consolas"/>
                <a:cs typeface="Consolas"/>
                <a:sym typeface="Consolas"/>
              </a:rPr>
              <a:t>CREATE EXTERNAL TABLE IF NOT EXISTS contracts_prime_</a:t>
            </a:r>
            <a:r>
              <a:rPr lang="en" sz="1400">
                <a:solidFill>
                  <a:srgbClr val="FF9900"/>
                </a:solidFill>
                <a:latin typeface="Consolas"/>
                <a:ea typeface="Consolas"/>
                <a:cs typeface="Consolas"/>
                <a:sym typeface="Consolas"/>
              </a:rPr>
              <a:t>NNN</a:t>
            </a:r>
            <a:endParaRPr sz="1400">
              <a:solidFill>
                <a:srgbClr val="FF9900"/>
              </a:solidFill>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 sz="1400">
                <a:latin typeface="Consolas"/>
                <a:ea typeface="Consolas"/>
                <a:cs typeface="Consolas"/>
                <a:sym typeface="Consolas"/>
              </a:rPr>
              <a:t>(</a:t>
            </a:r>
            <a:endParaRPr sz="1400">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 sz="1400">
                <a:latin typeface="Consolas"/>
                <a:ea typeface="Consolas"/>
                <a:cs typeface="Consolas"/>
                <a:sym typeface="Consolas"/>
              </a:rPr>
              <a:t>    award_id_piid STRING,</a:t>
            </a:r>
            <a:endParaRPr sz="1400">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 sz="1400">
                <a:latin typeface="Consolas"/>
                <a:ea typeface="Consolas"/>
                <a:cs typeface="Consolas"/>
                <a:sym typeface="Consolas"/>
              </a:rPr>
              <a:t>    modification_number STRING,</a:t>
            </a:r>
            <a:endParaRPr sz="1400">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 sz="1400">
                <a:latin typeface="Consolas"/>
                <a:ea typeface="Consolas"/>
                <a:cs typeface="Consolas"/>
                <a:sym typeface="Consolas"/>
              </a:rPr>
              <a:t>    transaction_number STRING,</a:t>
            </a:r>
            <a:endParaRPr sz="1400">
              <a:latin typeface="Consolas"/>
              <a:ea typeface="Consolas"/>
              <a:cs typeface="Consolas"/>
              <a:sym typeface="Consolas"/>
            </a:endParaRPr>
          </a:p>
          <a:p>
            <a:pPr indent="0" lvl="0" marL="0" rtl="0" algn="l">
              <a:lnSpc>
                <a:spcPct val="100000"/>
              </a:lnSpc>
              <a:spcBef>
                <a:spcPts val="0"/>
              </a:spcBef>
              <a:spcAft>
                <a:spcPts val="0"/>
              </a:spcAft>
              <a:buNone/>
            </a:pPr>
            <a:r>
              <a:rPr lang="en" sz="1400">
                <a:latin typeface="Consolas"/>
                <a:ea typeface="Consolas"/>
                <a:cs typeface="Consolas"/>
                <a:sym typeface="Consolas"/>
              </a:rPr>
              <a:t>    parent_award_agency_id STRING,</a:t>
            </a:r>
            <a:endParaRPr sz="1400">
              <a:latin typeface="Consolas"/>
              <a:ea typeface="Consolas"/>
              <a:cs typeface="Consolas"/>
              <a:sym typeface="Consolas"/>
            </a:endParaRPr>
          </a:p>
          <a:p>
            <a:pPr indent="0" lvl="0" marL="0" rtl="0" algn="l">
              <a:lnSpc>
                <a:spcPct val="100000"/>
              </a:lnSpc>
              <a:spcBef>
                <a:spcPts val="0"/>
              </a:spcBef>
              <a:spcAft>
                <a:spcPts val="0"/>
              </a:spcAft>
              <a:buNone/>
            </a:pPr>
            <a:r>
              <a:rPr lang="en" sz="1400">
                <a:latin typeface="Consolas"/>
                <a:ea typeface="Consolas"/>
                <a:cs typeface="Consolas"/>
                <a:sym typeface="Consolas"/>
              </a:rPr>
              <a:t>    ...256 more lines...</a:t>
            </a:r>
            <a:endParaRPr sz="1400">
              <a:latin typeface="Consolas"/>
              <a:ea typeface="Consolas"/>
              <a:cs typeface="Consolas"/>
              <a:sym typeface="Consolas"/>
            </a:endParaRPr>
          </a:p>
          <a:p>
            <a:pPr indent="0" lvl="0" marL="0" rtl="0" algn="l">
              <a:lnSpc>
                <a:spcPct val="100000"/>
              </a:lnSpc>
              <a:spcBef>
                <a:spcPts val="0"/>
              </a:spcBef>
              <a:spcAft>
                <a:spcPts val="0"/>
              </a:spcAft>
              <a:buNone/>
            </a:pPr>
            <a:r>
              <a:rPr lang="en" sz="1400">
                <a:latin typeface="Consolas"/>
                <a:ea typeface="Consolas"/>
                <a:cs typeface="Consolas"/>
                <a:sym typeface="Consolas"/>
              </a:rPr>
              <a:t>    last_modified TIMESTAMP</a:t>
            </a:r>
            <a:endParaRPr sz="1400">
              <a:latin typeface="Consolas"/>
              <a:ea typeface="Consolas"/>
              <a:cs typeface="Consolas"/>
              <a:sym typeface="Consolas"/>
            </a:endParaRPr>
          </a:p>
          <a:p>
            <a:pPr indent="0" lvl="0" marL="0" rtl="0" algn="l">
              <a:lnSpc>
                <a:spcPct val="100000"/>
              </a:lnSpc>
              <a:spcBef>
                <a:spcPts val="0"/>
              </a:spcBef>
              <a:spcAft>
                <a:spcPts val="0"/>
              </a:spcAft>
              <a:buNone/>
            </a:pPr>
            <a:r>
              <a:rPr lang="en" sz="1400">
                <a:latin typeface="Consolas"/>
                <a:ea typeface="Consolas"/>
                <a:cs typeface="Consolas"/>
                <a:sym typeface="Consolas"/>
              </a:rPr>
              <a:t>)</a:t>
            </a:r>
            <a:endParaRPr sz="1400">
              <a:latin typeface="Consolas"/>
              <a:ea typeface="Consolas"/>
              <a:cs typeface="Consolas"/>
              <a:sym typeface="Consolas"/>
            </a:endParaRPr>
          </a:p>
          <a:p>
            <a:pPr indent="0" lvl="0" marL="0" rtl="0" algn="l">
              <a:lnSpc>
                <a:spcPct val="100000"/>
              </a:lnSpc>
              <a:spcBef>
                <a:spcPts val="0"/>
              </a:spcBef>
              <a:spcAft>
                <a:spcPts val="0"/>
              </a:spcAft>
              <a:buNone/>
            </a:pPr>
            <a:r>
              <a:rPr lang="en" sz="1400">
                <a:latin typeface="Consolas"/>
                <a:ea typeface="Consolas"/>
                <a:cs typeface="Consolas"/>
                <a:sym typeface="Consolas"/>
              </a:rPr>
              <a:t>ROW FORMAT SERDE 'org.apache.hadoop.hive.serde2.OpenCSVSerde'</a:t>
            </a:r>
            <a:endParaRPr sz="1400">
              <a:latin typeface="Consolas"/>
              <a:ea typeface="Consolas"/>
              <a:cs typeface="Consolas"/>
              <a:sym typeface="Consolas"/>
            </a:endParaRPr>
          </a:p>
          <a:p>
            <a:pPr indent="0" lvl="0" marL="0" rtl="0" algn="l">
              <a:lnSpc>
                <a:spcPct val="100000"/>
              </a:lnSpc>
              <a:spcBef>
                <a:spcPts val="0"/>
              </a:spcBef>
              <a:spcAft>
                <a:spcPts val="0"/>
              </a:spcAft>
              <a:buNone/>
            </a:pPr>
            <a:r>
              <a:rPr lang="en" sz="1400">
                <a:latin typeface="Consolas"/>
                <a:ea typeface="Consolas"/>
                <a:cs typeface="Consolas"/>
                <a:sym typeface="Consolas"/>
              </a:rPr>
              <a:t>WITH SERDEPROPERTIES (</a:t>
            </a:r>
            <a:endParaRPr sz="1400">
              <a:latin typeface="Consolas"/>
              <a:ea typeface="Consolas"/>
              <a:cs typeface="Consolas"/>
              <a:sym typeface="Consolas"/>
            </a:endParaRPr>
          </a:p>
          <a:p>
            <a:pPr indent="0" lvl="0" marL="0" rtl="0" algn="l">
              <a:lnSpc>
                <a:spcPct val="100000"/>
              </a:lnSpc>
              <a:spcBef>
                <a:spcPts val="0"/>
              </a:spcBef>
              <a:spcAft>
                <a:spcPts val="0"/>
              </a:spcAft>
              <a:buNone/>
            </a:pPr>
            <a:r>
              <a:rPr lang="en" sz="1400">
                <a:latin typeface="Consolas"/>
                <a:ea typeface="Consolas"/>
                <a:cs typeface="Consolas"/>
                <a:sym typeface="Consolas"/>
              </a:rPr>
              <a:t>    "separatorChar" = ",",</a:t>
            </a:r>
            <a:endParaRPr sz="1400">
              <a:latin typeface="Consolas"/>
              <a:ea typeface="Consolas"/>
              <a:cs typeface="Consolas"/>
              <a:sym typeface="Consolas"/>
            </a:endParaRPr>
          </a:p>
          <a:p>
            <a:pPr indent="0" lvl="0" marL="0" rtl="0" algn="l">
              <a:lnSpc>
                <a:spcPct val="100000"/>
              </a:lnSpc>
              <a:spcBef>
                <a:spcPts val="0"/>
              </a:spcBef>
              <a:spcAft>
                <a:spcPts val="0"/>
              </a:spcAft>
              <a:buNone/>
            </a:pPr>
            <a:r>
              <a:rPr lang="en" sz="1400">
                <a:latin typeface="Consolas"/>
                <a:ea typeface="Consolas"/>
                <a:cs typeface="Consolas"/>
                <a:sym typeface="Consolas"/>
              </a:rPr>
              <a:t>    "quoteChar" = "\""</a:t>
            </a:r>
            <a:endParaRPr sz="1400">
              <a:latin typeface="Consolas"/>
              <a:ea typeface="Consolas"/>
              <a:cs typeface="Consolas"/>
              <a:sym typeface="Consolas"/>
            </a:endParaRPr>
          </a:p>
          <a:p>
            <a:pPr indent="0" lvl="0" marL="0" rtl="0" algn="l">
              <a:lnSpc>
                <a:spcPct val="100000"/>
              </a:lnSpc>
              <a:spcBef>
                <a:spcPts val="0"/>
              </a:spcBef>
              <a:spcAft>
                <a:spcPts val="0"/>
              </a:spcAft>
              <a:buNone/>
            </a:pPr>
            <a:r>
              <a:rPr lang="en" sz="1400">
                <a:latin typeface="Consolas"/>
                <a:ea typeface="Consolas"/>
                <a:cs typeface="Consolas"/>
                <a:sym typeface="Consolas"/>
              </a:rPr>
              <a:t>)</a:t>
            </a:r>
            <a:endParaRPr sz="1400">
              <a:latin typeface="Consolas"/>
              <a:ea typeface="Consolas"/>
              <a:cs typeface="Consolas"/>
              <a:sym typeface="Consolas"/>
            </a:endParaRPr>
          </a:p>
          <a:p>
            <a:pPr indent="0" lvl="0" marL="0" rtl="0" algn="l">
              <a:lnSpc>
                <a:spcPct val="100000"/>
              </a:lnSpc>
              <a:spcBef>
                <a:spcPts val="0"/>
              </a:spcBef>
              <a:spcAft>
                <a:spcPts val="0"/>
              </a:spcAft>
              <a:buNone/>
            </a:pPr>
            <a:r>
              <a:rPr lang="en" sz="1400">
                <a:latin typeface="Consolas"/>
                <a:ea typeface="Consolas"/>
                <a:cs typeface="Consolas"/>
                <a:sym typeface="Consolas"/>
              </a:rPr>
              <a:t>STORED AS TEXTFILE</a:t>
            </a:r>
            <a:endParaRPr sz="1400">
              <a:latin typeface="Consolas"/>
              <a:ea typeface="Consolas"/>
              <a:cs typeface="Consolas"/>
              <a:sym typeface="Consolas"/>
            </a:endParaRPr>
          </a:p>
          <a:p>
            <a:pPr indent="0" lvl="0" marL="0" rtl="0" algn="l">
              <a:lnSpc>
                <a:spcPct val="100000"/>
              </a:lnSpc>
              <a:spcBef>
                <a:spcPts val="0"/>
              </a:spcBef>
              <a:spcAft>
                <a:spcPts val="0"/>
              </a:spcAft>
              <a:buNone/>
            </a:pPr>
            <a:r>
              <a:rPr lang="en" sz="1400">
                <a:latin typeface="Consolas"/>
                <a:ea typeface="Consolas"/>
                <a:cs typeface="Consolas"/>
                <a:sym typeface="Consolas"/>
              </a:rPr>
              <a:t>LOCATION '/user/svallej5/_project/data/contracts_prime/part</a:t>
            </a:r>
            <a:r>
              <a:rPr lang="en" sz="1400">
                <a:solidFill>
                  <a:srgbClr val="FF9900"/>
                </a:solidFill>
                <a:latin typeface="Consolas"/>
                <a:ea typeface="Consolas"/>
                <a:cs typeface="Consolas"/>
                <a:sym typeface="Consolas"/>
              </a:rPr>
              <a:t>NNN</a:t>
            </a:r>
            <a:r>
              <a:rPr lang="en" sz="1400">
                <a:latin typeface="Consolas"/>
                <a:ea typeface="Consolas"/>
                <a:cs typeface="Consolas"/>
                <a:sym typeface="Consolas"/>
              </a:rPr>
              <a:t>/'</a:t>
            </a:r>
            <a:endParaRPr sz="1400">
              <a:latin typeface="Consolas"/>
              <a:ea typeface="Consolas"/>
              <a:cs typeface="Consolas"/>
              <a:sym typeface="Consolas"/>
            </a:endParaRPr>
          </a:p>
          <a:p>
            <a:pPr indent="0" lvl="0" marL="0" rtl="0" algn="l">
              <a:lnSpc>
                <a:spcPct val="100000"/>
              </a:lnSpc>
              <a:spcBef>
                <a:spcPts val="0"/>
              </a:spcBef>
              <a:spcAft>
                <a:spcPts val="0"/>
              </a:spcAft>
              <a:buNone/>
            </a:pPr>
            <a:r>
              <a:rPr lang="en" sz="1400">
                <a:latin typeface="Consolas"/>
                <a:ea typeface="Consolas"/>
                <a:cs typeface="Consolas"/>
                <a:sym typeface="Consolas"/>
              </a:rPr>
              <a:t>TBLPROPERTIES ('skip.header.line.count'='1');</a:t>
            </a:r>
            <a:endParaRPr sz="1400">
              <a:latin typeface="Consolas"/>
              <a:ea typeface="Consolas"/>
              <a:cs typeface="Consolas"/>
              <a:sym typeface="Consolas"/>
            </a:endParaRPr>
          </a:p>
          <a:p>
            <a:pPr indent="0" lvl="0" marL="0" rtl="0" algn="l">
              <a:lnSpc>
                <a:spcPct val="100000"/>
              </a:lnSpc>
              <a:spcBef>
                <a:spcPts val="0"/>
              </a:spcBef>
              <a:spcAft>
                <a:spcPts val="0"/>
              </a:spcAft>
              <a:buNone/>
            </a:pPr>
            <a:r>
              <a:t/>
            </a:r>
            <a:endParaRPr sz="1400">
              <a:latin typeface="Consolas"/>
              <a:ea typeface="Consolas"/>
              <a:cs typeface="Consolas"/>
              <a:sym typeface="Consolas"/>
            </a:endParaRPr>
          </a:p>
          <a:p>
            <a:pPr indent="0" lvl="0" marL="0" rtl="0" algn="l">
              <a:lnSpc>
                <a:spcPct val="100000"/>
              </a:lnSpc>
              <a:spcBef>
                <a:spcPts val="0"/>
              </a:spcBef>
              <a:spcAft>
                <a:spcPts val="0"/>
              </a:spcAft>
              <a:buNone/>
            </a:pPr>
            <a:r>
              <a:t/>
            </a:r>
            <a:endParaRPr sz="1400">
              <a:latin typeface="Consolas"/>
              <a:ea typeface="Consolas"/>
              <a:cs typeface="Consolas"/>
              <a:sym typeface="Consolas"/>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1" name="Shape 141"/>
        <p:cNvGrpSpPr/>
        <p:nvPr/>
      </p:nvGrpSpPr>
      <p:grpSpPr>
        <a:xfrm>
          <a:off x="0" y="0"/>
          <a:ext cx="0" cy="0"/>
          <a:chOff x="0" y="0"/>
          <a:chExt cx="0" cy="0"/>
        </a:xfrm>
      </p:grpSpPr>
      <p:sp>
        <p:nvSpPr>
          <p:cNvPr id="142" name="Google Shape;142;p27"/>
          <p:cNvSpPr txBox="1"/>
          <p:nvPr>
            <p:ph type="title"/>
          </p:nvPr>
        </p:nvSpPr>
        <p:spPr>
          <a:xfrm>
            <a:off x="311700" y="21267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t>Contract Table Trimmed</a:t>
            </a:r>
            <a:endParaRPr b="1"/>
          </a:p>
        </p:txBody>
      </p:sp>
      <p:sp>
        <p:nvSpPr>
          <p:cNvPr id="143" name="Google Shape;143;p27"/>
          <p:cNvSpPr txBox="1"/>
          <p:nvPr>
            <p:ph idx="1" type="body"/>
          </p:nvPr>
        </p:nvSpPr>
        <p:spPr>
          <a:xfrm>
            <a:off x="311700" y="863550"/>
            <a:ext cx="8520600" cy="3416400"/>
          </a:xfrm>
          <a:prstGeom prst="rect">
            <a:avLst/>
          </a:prstGeom>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latin typeface="Consolas"/>
                <a:ea typeface="Consolas"/>
                <a:cs typeface="Consolas"/>
                <a:sym typeface="Consolas"/>
              </a:rPr>
              <a:t>INSERT INTO TABLE contracts_prime_trimmed</a:t>
            </a:r>
            <a:endParaRPr>
              <a:latin typeface="Consolas"/>
              <a:ea typeface="Consolas"/>
              <a:cs typeface="Consolas"/>
              <a:sym typeface="Consolas"/>
            </a:endParaRPr>
          </a:p>
          <a:p>
            <a:pPr indent="0" lvl="0" marL="0" rtl="0" algn="l">
              <a:lnSpc>
                <a:spcPct val="100000"/>
              </a:lnSpc>
              <a:spcBef>
                <a:spcPts val="0"/>
              </a:spcBef>
              <a:spcAft>
                <a:spcPts val="0"/>
              </a:spcAft>
              <a:buNone/>
            </a:pPr>
            <a:r>
              <a:rPr lang="en">
                <a:latin typeface="Consolas"/>
                <a:ea typeface="Consolas"/>
                <a:cs typeface="Consolas"/>
                <a:sym typeface="Consolas"/>
              </a:rPr>
              <a:t>SELECT</a:t>
            </a:r>
            <a:endParaRPr>
              <a:latin typeface="Consolas"/>
              <a:ea typeface="Consolas"/>
              <a:cs typeface="Consolas"/>
              <a:sym typeface="Consolas"/>
            </a:endParaRPr>
          </a:p>
          <a:p>
            <a:pPr indent="0" lvl="0" marL="0" rtl="0" algn="l">
              <a:lnSpc>
                <a:spcPct val="100000"/>
              </a:lnSpc>
              <a:spcBef>
                <a:spcPts val="0"/>
              </a:spcBef>
              <a:spcAft>
                <a:spcPts val="0"/>
              </a:spcAft>
              <a:buNone/>
            </a:pPr>
            <a:r>
              <a:rPr lang="en">
                <a:latin typeface="Consolas"/>
                <a:ea typeface="Consolas"/>
                <a:cs typeface="Consolas"/>
                <a:sym typeface="Consolas"/>
              </a:rPr>
              <a:t>    award_id_piid,</a:t>
            </a:r>
            <a:endParaRPr>
              <a:latin typeface="Consolas"/>
              <a:ea typeface="Consolas"/>
              <a:cs typeface="Consolas"/>
              <a:sym typeface="Consolas"/>
            </a:endParaRPr>
          </a:p>
          <a:p>
            <a:pPr indent="0" lvl="0" marL="0" rtl="0" algn="l">
              <a:lnSpc>
                <a:spcPct val="100000"/>
              </a:lnSpc>
              <a:spcBef>
                <a:spcPts val="0"/>
              </a:spcBef>
              <a:spcAft>
                <a:spcPts val="0"/>
              </a:spcAft>
              <a:buNone/>
            </a:pPr>
            <a:r>
              <a:rPr lang="en">
                <a:latin typeface="Consolas"/>
                <a:ea typeface="Consolas"/>
                <a:cs typeface="Consolas"/>
                <a:sym typeface="Consolas"/>
              </a:rPr>
              <a:t>    transaction_number,</a:t>
            </a:r>
            <a:endParaRPr>
              <a:latin typeface="Consolas"/>
              <a:ea typeface="Consolas"/>
              <a:cs typeface="Consolas"/>
              <a:sym typeface="Consolas"/>
            </a:endParaRPr>
          </a:p>
          <a:p>
            <a:pPr indent="0" lvl="0" marL="0" rtl="0" algn="l">
              <a:lnSpc>
                <a:spcPct val="100000"/>
              </a:lnSpc>
              <a:spcBef>
                <a:spcPts val="0"/>
              </a:spcBef>
              <a:spcAft>
                <a:spcPts val="0"/>
              </a:spcAft>
              <a:buNone/>
            </a:pPr>
            <a:r>
              <a:rPr lang="en">
                <a:latin typeface="Consolas"/>
                <a:ea typeface="Consolas"/>
                <a:cs typeface="Consolas"/>
                <a:sym typeface="Consolas"/>
              </a:rPr>
              <a:t>    parent_award_agency_id,</a:t>
            </a:r>
            <a:endParaRPr>
              <a:latin typeface="Consolas"/>
              <a:ea typeface="Consolas"/>
              <a:cs typeface="Consolas"/>
              <a:sym typeface="Consolas"/>
            </a:endParaRPr>
          </a:p>
          <a:p>
            <a:pPr indent="0" lvl="0" marL="0" rtl="0" algn="l">
              <a:lnSpc>
                <a:spcPct val="100000"/>
              </a:lnSpc>
              <a:spcBef>
                <a:spcPts val="0"/>
              </a:spcBef>
              <a:spcAft>
                <a:spcPts val="0"/>
              </a:spcAft>
              <a:buNone/>
            </a:pPr>
            <a:r>
              <a:rPr lang="en">
                <a:latin typeface="Consolas"/>
                <a:ea typeface="Consolas"/>
                <a:cs typeface="Consolas"/>
                <a:sym typeface="Consolas"/>
              </a:rPr>
              <a:t>    parent_award_agency_name,</a:t>
            </a:r>
            <a:endParaRPr>
              <a:latin typeface="Consolas"/>
              <a:ea typeface="Consolas"/>
              <a:cs typeface="Consolas"/>
              <a:sym typeface="Consolas"/>
            </a:endParaRPr>
          </a:p>
          <a:p>
            <a:pPr indent="0" lvl="0" marL="0" rtl="0" algn="l">
              <a:lnSpc>
                <a:spcPct val="100000"/>
              </a:lnSpc>
              <a:spcBef>
                <a:spcPts val="0"/>
              </a:spcBef>
              <a:spcAft>
                <a:spcPts val="0"/>
              </a:spcAft>
              <a:buNone/>
            </a:pPr>
            <a:r>
              <a:rPr lang="en">
                <a:latin typeface="Consolas"/>
                <a:ea typeface="Consolas"/>
                <a:cs typeface="Consolas"/>
                <a:sym typeface="Consolas"/>
              </a:rPr>
              <a:t>    parent_award_id,</a:t>
            </a:r>
            <a:endParaRPr>
              <a:latin typeface="Consolas"/>
              <a:ea typeface="Consolas"/>
              <a:cs typeface="Consolas"/>
              <a:sym typeface="Consolas"/>
            </a:endParaRPr>
          </a:p>
          <a:p>
            <a:pPr indent="0" lvl="0" marL="0" rtl="0" algn="l">
              <a:lnSpc>
                <a:spcPct val="100000"/>
              </a:lnSpc>
              <a:spcBef>
                <a:spcPts val="0"/>
              </a:spcBef>
              <a:spcAft>
                <a:spcPts val="0"/>
              </a:spcAft>
              <a:buNone/>
            </a:pPr>
            <a:r>
              <a:rPr lang="en">
                <a:latin typeface="Consolas"/>
                <a:ea typeface="Consolas"/>
                <a:cs typeface="Consolas"/>
                <a:sym typeface="Consolas"/>
              </a:rPr>
              <a:t>    parent_award_modification_number,</a:t>
            </a:r>
            <a:endParaRPr>
              <a:latin typeface="Consolas"/>
              <a:ea typeface="Consolas"/>
              <a:cs typeface="Consolas"/>
              <a:sym typeface="Consolas"/>
            </a:endParaRPr>
          </a:p>
          <a:p>
            <a:pPr indent="0" lvl="0" marL="0" rtl="0" algn="l">
              <a:lnSpc>
                <a:spcPct val="100000"/>
              </a:lnSpc>
              <a:spcBef>
                <a:spcPts val="0"/>
              </a:spcBef>
              <a:spcAft>
                <a:spcPts val="0"/>
              </a:spcAft>
              <a:buNone/>
            </a:pPr>
            <a:r>
              <a:rPr lang="en">
                <a:latin typeface="Consolas"/>
                <a:ea typeface="Consolas"/>
                <a:cs typeface="Consolas"/>
                <a:sym typeface="Consolas"/>
              </a:rPr>
              <a:t>    federal_action_obligation,</a:t>
            </a:r>
            <a:endParaRPr>
              <a:latin typeface="Consolas"/>
              <a:ea typeface="Consolas"/>
              <a:cs typeface="Consolas"/>
              <a:sym typeface="Consolas"/>
            </a:endParaRPr>
          </a:p>
          <a:p>
            <a:pPr indent="0" lvl="0" marL="0" rtl="0" algn="l">
              <a:lnSpc>
                <a:spcPct val="100000"/>
              </a:lnSpc>
              <a:spcBef>
                <a:spcPts val="0"/>
              </a:spcBef>
              <a:spcAft>
                <a:spcPts val="0"/>
              </a:spcAft>
              <a:buNone/>
            </a:pPr>
            <a:r>
              <a:rPr lang="en">
                <a:latin typeface="Consolas"/>
                <a:ea typeface="Consolas"/>
                <a:cs typeface="Consolas"/>
                <a:sym typeface="Consolas"/>
              </a:rPr>
              <a:t>    total_dollars_obligated,</a:t>
            </a:r>
            <a:endParaRPr>
              <a:latin typeface="Consolas"/>
              <a:ea typeface="Consolas"/>
              <a:cs typeface="Consolas"/>
              <a:sym typeface="Consolas"/>
            </a:endParaRPr>
          </a:p>
          <a:p>
            <a:pPr indent="0" lvl="0" marL="0" rtl="0" algn="l">
              <a:lnSpc>
                <a:spcPct val="100000"/>
              </a:lnSpc>
              <a:spcBef>
                <a:spcPts val="0"/>
              </a:spcBef>
              <a:spcAft>
                <a:spcPts val="0"/>
              </a:spcAft>
              <a:buNone/>
            </a:pPr>
            <a:r>
              <a:rPr lang="en">
                <a:latin typeface="Consolas"/>
                <a:ea typeface="Consolas"/>
                <a:cs typeface="Consolas"/>
                <a:sym typeface="Consolas"/>
              </a:rPr>
              <a:t>    ...59 more lines...</a:t>
            </a:r>
            <a:endParaRPr>
              <a:latin typeface="Consolas"/>
              <a:ea typeface="Consolas"/>
              <a:cs typeface="Consolas"/>
              <a:sym typeface="Consolas"/>
            </a:endParaRPr>
          </a:p>
          <a:p>
            <a:pPr indent="0" lvl="0" marL="0" rtl="0" algn="l">
              <a:lnSpc>
                <a:spcPct val="100000"/>
              </a:lnSpc>
              <a:spcBef>
                <a:spcPts val="0"/>
              </a:spcBef>
              <a:spcAft>
                <a:spcPts val="0"/>
              </a:spcAft>
              <a:buNone/>
            </a:pPr>
            <a:r>
              <a:rPr lang="en">
                <a:latin typeface="Consolas"/>
                <a:ea typeface="Consolas"/>
                <a:cs typeface="Consolas"/>
                <a:sym typeface="Consolas"/>
              </a:rPr>
              <a:t>    annual_revenue,</a:t>
            </a:r>
            <a:endParaRPr>
              <a:latin typeface="Consolas"/>
              <a:ea typeface="Consolas"/>
              <a:cs typeface="Consolas"/>
              <a:sym typeface="Consolas"/>
            </a:endParaRPr>
          </a:p>
          <a:p>
            <a:pPr indent="0" lvl="0" marL="0" rtl="0" algn="l">
              <a:lnSpc>
                <a:spcPct val="100000"/>
              </a:lnSpc>
              <a:spcBef>
                <a:spcPts val="0"/>
              </a:spcBef>
              <a:spcAft>
                <a:spcPts val="0"/>
              </a:spcAft>
              <a:buNone/>
            </a:pPr>
            <a:r>
              <a:rPr lang="en">
                <a:latin typeface="Consolas"/>
                <a:ea typeface="Consolas"/>
                <a:cs typeface="Consolas"/>
                <a:sym typeface="Consolas"/>
              </a:rPr>
              <a:t>    last_modified</a:t>
            </a:r>
            <a:endParaRPr>
              <a:latin typeface="Consolas"/>
              <a:ea typeface="Consolas"/>
              <a:cs typeface="Consolas"/>
              <a:sym typeface="Consolas"/>
            </a:endParaRPr>
          </a:p>
          <a:p>
            <a:pPr indent="0" lvl="0" marL="0" rtl="0" algn="l">
              <a:lnSpc>
                <a:spcPct val="100000"/>
              </a:lnSpc>
              <a:spcBef>
                <a:spcPts val="0"/>
              </a:spcBef>
              <a:spcAft>
                <a:spcPts val="0"/>
              </a:spcAft>
              <a:buNone/>
            </a:pPr>
            <a:r>
              <a:rPr lang="en">
                <a:latin typeface="Consolas"/>
                <a:ea typeface="Consolas"/>
                <a:cs typeface="Consolas"/>
                <a:sym typeface="Consolas"/>
              </a:rPr>
              <a:t>FROM contracts_prime_1;</a:t>
            </a:r>
            <a:endParaRPr>
              <a:latin typeface="Consolas"/>
              <a:ea typeface="Consolas"/>
              <a:cs typeface="Consolas"/>
              <a:sym typeface="Consolas"/>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7" name="Shape 147"/>
        <p:cNvGrpSpPr/>
        <p:nvPr/>
      </p:nvGrpSpPr>
      <p:grpSpPr>
        <a:xfrm>
          <a:off x="0" y="0"/>
          <a:ext cx="0" cy="0"/>
          <a:chOff x="0" y="0"/>
          <a:chExt cx="0" cy="0"/>
        </a:xfrm>
      </p:grpSpPr>
      <p:sp>
        <p:nvSpPr>
          <p:cNvPr id="148" name="Google Shape;148;p28"/>
          <p:cNvSpPr txBox="1"/>
          <p:nvPr>
            <p:ph type="title"/>
          </p:nvPr>
        </p:nvSpPr>
        <p:spPr>
          <a:xfrm>
            <a:off x="311700" y="22635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t>Assistance</a:t>
            </a:r>
            <a:r>
              <a:rPr b="1" lang="en"/>
              <a:t> Table Parts</a:t>
            </a:r>
            <a:endParaRPr b="1"/>
          </a:p>
        </p:txBody>
      </p:sp>
      <p:sp>
        <p:nvSpPr>
          <p:cNvPr id="149" name="Google Shape;149;p28"/>
          <p:cNvSpPr txBox="1"/>
          <p:nvPr>
            <p:ph idx="1" type="body"/>
          </p:nvPr>
        </p:nvSpPr>
        <p:spPr>
          <a:xfrm>
            <a:off x="311700" y="799050"/>
            <a:ext cx="8520600" cy="3416400"/>
          </a:xfrm>
          <a:prstGeom prst="rect">
            <a:avLst/>
          </a:prstGeom>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400">
                <a:latin typeface="Consolas"/>
                <a:ea typeface="Consolas"/>
                <a:cs typeface="Consolas"/>
                <a:sym typeface="Consolas"/>
              </a:rPr>
              <a:t>CREATE EXTERNAL TABLE IF NOT EXISTS assist_prime_</a:t>
            </a:r>
            <a:r>
              <a:rPr lang="en" sz="1400">
                <a:solidFill>
                  <a:srgbClr val="FF9900"/>
                </a:solidFill>
                <a:latin typeface="Consolas"/>
                <a:ea typeface="Consolas"/>
                <a:cs typeface="Consolas"/>
                <a:sym typeface="Consolas"/>
              </a:rPr>
              <a:t>NNN</a:t>
            </a:r>
            <a:r>
              <a:rPr lang="en" sz="1400">
                <a:latin typeface="Consolas"/>
                <a:ea typeface="Consolas"/>
                <a:cs typeface="Consolas"/>
                <a:sym typeface="Consolas"/>
              </a:rPr>
              <a:t> (</a:t>
            </a:r>
            <a:endParaRPr sz="1400">
              <a:latin typeface="Consolas"/>
              <a:ea typeface="Consolas"/>
              <a:cs typeface="Consolas"/>
              <a:sym typeface="Consolas"/>
            </a:endParaRPr>
          </a:p>
          <a:p>
            <a:pPr indent="0" lvl="0" marL="0" rtl="0" algn="l">
              <a:lnSpc>
                <a:spcPct val="100000"/>
              </a:lnSpc>
              <a:spcBef>
                <a:spcPts val="0"/>
              </a:spcBef>
              <a:spcAft>
                <a:spcPts val="0"/>
              </a:spcAft>
              <a:buNone/>
            </a:pPr>
            <a:r>
              <a:rPr lang="en" sz="1400">
                <a:latin typeface="Consolas"/>
                <a:ea typeface="Consolas"/>
                <a:cs typeface="Consolas"/>
                <a:sym typeface="Consolas"/>
              </a:rPr>
              <a:t>    award_id_fain STRING,</a:t>
            </a:r>
            <a:endParaRPr sz="1400">
              <a:latin typeface="Consolas"/>
              <a:ea typeface="Consolas"/>
              <a:cs typeface="Consolas"/>
              <a:sym typeface="Consolas"/>
            </a:endParaRPr>
          </a:p>
          <a:p>
            <a:pPr indent="0" lvl="0" marL="0" rtl="0" algn="l">
              <a:lnSpc>
                <a:spcPct val="100000"/>
              </a:lnSpc>
              <a:spcBef>
                <a:spcPts val="0"/>
              </a:spcBef>
              <a:spcAft>
                <a:spcPts val="0"/>
              </a:spcAft>
              <a:buNone/>
            </a:pPr>
            <a:r>
              <a:rPr lang="en" sz="1400">
                <a:latin typeface="Consolas"/>
                <a:ea typeface="Consolas"/>
                <a:cs typeface="Consolas"/>
                <a:sym typeface="Consolas"/>
              </a:rPr>
              <a:t>    modification_number STRING,</a:t>
            </a:r>
            <a:endParaRPr sz="1400">
              <a:latin typeface="Consolas"/>
              <a:ea typeface="Consolas"/>
              <a:cs typeface="Consolas"/>
              <a:sym typeface="Consolas"/>
            </a:endParaRPr>
          </a:p>
          <a:p>
            <a:pPr indent="0" lvl="0" marL="0" rtl="0" algn="l">
              <a:lnSpc>
                <a:spcPct val="100000"/>
              </a:lnSpc>
              <a:spcBef>
                <a:spcPts val="0"/>
              </a:spcBef>
              <a:spcAft>
                <a:spcPts val="0"/>
              </a:spcAft>
              <a:buNone/>
            </a:pPr>
            <a:r>
              <a:rPr lang="en" sz="1400">
                <a:latin typeface="Consolas"/>
                <a:ea typeface="Consolas"/>
                <a:cs typeface="Consolas"/>
                <a:sym typeface="Consolas"/>
              </a:rPr>
              <a:t>    award_id_uri STRING,</a:t>
            </a:r>
            <a:endParaRPr sz="1400">
              <a:latin typeface="Consolas"/>
              <a:ea typeface="Consolas"/>
              <a:cs typeface="Consolas"/>
              <a:sym typeface="Consolas"/>
            </a:endParaRPr>
          </a:p>
          <a:p>
            <a:pPr indent="0" lvl="0" marL="0" rtl="0" algn="l">
              <a:lnSpc>
                <a:spcPct val="100000"/>
              </a:lnSpc>
              <a:spcBef>
                <a:spcPts val="0"/>
              </a:spcBef>
              <a:spcAft>
                <a:spcPts val="0"/>
              </a:spcAft>
              <a:buNone/>
            </a:pPr>
            <a:r>
              <a:rPr lang="en" sz="1400">
                <a:latin typeface="Consolas"/>
                <a:ea typeface="Consolas"/>
                <a:cs typeface="Consolas"/>
                <a:sym typeface="Consolas"/>
              </a:rPr>
              <a:t>    sai_number STRING,</a:t>
            </a:r>
            <a:endParaRPr sz="1400">
              <a:latin typeface="Consolas"/>
              <a:ea typeface="Consolas"/>
              <a:cs typeface="Consolas"/>
              <a:sym typeface="Consolas"/>
            </a:endParaRPr>
          </a:p>
          <a:p>
            <a:pPr indent="0" lvl="0" marL="0" rtl="0" algn="l">
              <a:lnSpc>
                <a:spcPct val="100000"/>
              </a:lnSpc>
              <a:spcBef>
                <a:spcPts val="0"/>
              </a:spcBef>
              <a:spcAft>
                <a:spcPts val="0"/>
              </a:spcAft>
              <a:buNone/>
            </a:pPr>
            <a:r>
              <a:rPr lang="en" sz="1400">
                <a:latin typeface="Consolas"/>
                <a:ea typeface="Consolas"/>
                <a:cs typeface="Consolas"/>
                <a:sym typeface="Consolas"/>
              </a:rPr>
              <a:t>    federal_action_obligation STRING,</a:t>
            </a:r>
            <a:endParaRPr sz="1400">
              <a:latin typeface="Consolas"/>
              <a:ea typeface="Consolas"/>
              <a:cs typeface="Consolas"/>
              <a:sym typeface="Consolas"/>
            </a:endParaRPr>
          </a:p>
          <a:p>
            <a:pPr indent="0" lvl="0" marL="0" rtl="0" algn="l">
              <a:lnSpc>
                <a:spcPct val="100000"/>
              </a:lnSpc>
              <a:spcBef>
                <a:spcPts val="0"/>
              </a:spcBef>
              <a:spcAft>
                <a:spcPts val="0"/>
              </a:spcAft>
              <a:buNone/>
            </a:pPr>
            <a:r>
              <a:rPr lang="en" sz="1400">
                <a:latin typeface="Consolas"/>
                <a:ea typeface="Consolas"/>
                <a:cs typeface="Consolas"/>
                <a:sym typeface="Consolas"/>
              </a:rPr>
              <a:t>    non_federal_funding_amount DECIMAL,</a:t>
            </a:r>
            <a:endParaRPr sz="1400">
              <a:latin typeface="Consolas"/>
              <a:ea typeface="Consolas"/>
              <a:cs typeface="Consolas"/>
              <a:sym typeface="Consolas"/>
            </a:endParaRPr>
          </a:p>
          <a:p>
            <a:pPr indent="0" lvl="0" marL="0" rtl="0" algn="l">
              <a:lnSpc>
                <a:spcPct val="100000"/>
              </a:lnSpc>
              <a:spcBef>
                <a:spcPts val="0"/>
              </a:spcBef>
              <a:spcAft>
                <a:spcPts val="0"/>
              </a:spcAft>
              <a:buNone/>
            </a:pPr>
            <a:r>
              <a:rPr lang="en" sz="1400">
                <a:latin typeface="Consolas"/>
                <a:ea typeface="Consolas"/>
                <a:cs typeface="Consolas"/>
                <a:sym typeface="Consolas"/>
              </a:rPr>
              <a:t>    ...65 more lines...</a:t>
            </a:r>
            <a:endParaRPr sz="1400">
              <a:latin typeface="Consolas"/>
              <a:ea typeface="Consolas"/>
              <a:cs typeface="Consolas"/>
              <a:sym typeface="Consolas"/>
            </a:endParaRPr>
          </a:p>
          <a:p>
            <a:pPr indent="0" lvl="0" marL="0" rtl="0" algn="l">
              <a:lnSpc>
                <a:spcPct val="100000"/>
              </a:lnSpc>
              <a:spcBef>
                <a:spcPts val="0"/>
              </a:spcBef>
              <a:spcAft>
                <a:spcPts val="0"/>
              </a:spcAft>
              <a:buNone/>
            </a:pPr>
            <a:r>
              <a:rPr lang="en" sz="1400">
                <a:latin typeface="Consolas"/>
                <a:ea typeface="Consolas"/>
                <a:cs typeface="Consolas"/>
                <a:sym typeface="Consolas"/>
              </a:rPr>
              <a:t>    last_modified_date TIMESTAMP</a:t>
            </a:r>
            <a:endParaRPr sz="1400">
              <a:latin typeface="Consolas"/>
              <a:ea typeface="Consolas"/>
              <a:cs typeface="Consolas"/>
              <a:sym typeface="Consolas"/>
            </a:endParaRPr>
          </a:p>
          <a:p>
            <a:pPr indent="0" lvl="0" marL="0" rtl="0" algn="l">
              <a:lnSpc>
                <a:spcPct val="100000"/>
              </a:lnSpc>
              <a:spcBef>
                <a:spcPts val="0"/>
              </a:spcBef>
              <a:spcAft>
                <a:spcPts val="0"/>
              </a:spcAft>
              <a:buNone/>
            </a:pPr>
            <a:r>
              <a:rPr lang="en" sz="1400">
                <a:latin typeface="Consolas"/>
                <a:ea typeface="Consolas"/>
                <a:cs typeface="Consolas"/>
                <a:sym typeface="Consolas"/>
              </a:rPr>
              <a:t>)</a:t>
            </a:r>
            <a:endParaRPr sz="1400">
              <a:latin typeface="Consolas"/>
              <a:ea typeface="Consolas"/>
              <a:cs typeface="Consolas"/>
              <a:sym typeface="Consolas"/>
            </a:endParaRPr>
          </a:p>
          <a:p>
            <a:pPr indent="0" lvl="0" marL="0" rtl="0" algn="l">
              <a:lnSpc>
                <a:spcPct val="100000"/>
              </a:lnSpc>
              <a:spcBef>
                <a:spcPts val="0"/>
              </a:spcBef>
              <a:spcAft>
                <a:spcPts val="0"/>
              </a:spcAft>
              <a:buNone/>
            </a:pPr>
            <a:r>
              <a:rPr lang="en" sz="1400">
                <a:latin typeface="Consolas"/>
                <a:ea typeface="Consolas"/>
                <a:cs typeface="Consolas"/>
                <a:sym typeface="Consolas"/>
              </a:rPr>
              <a:t>ROW FORMAT SERDE 'org.apache.hadoop.hive.serde2.OpenCSVSerde'</a:t>
            </a:r>
            <a:endParaRPr sz="1400">
              <a:latin typeface="Consolas"/>
              <a:ea typeface="Consolas"/>
              <a:cs typeface="Consolas"/>
              <a:sym typeface="Consolas"/>
            </a:endParaRPr>
          </a:p>
          <a:p>
            <a:pPr indent="0" lvl="0" marL="0" rtl="0" algn="l">
              <a:lnSpc>
                <a:spcPct val="100000"/>
              </a:lnSpc>
              <a:spcBef>
                <a:spcPts val="0"/>
              </a:spcBef>
              <a:spcAft>
                <a:spcPts val="0"/>
              </a:spcAft>
              <a:buNone/>
            </a:pPr>
            <a:r>
              <a:rPr lang="en" sz="1400">
                <a:latin typeface="Consolas"/>
                <a:ea typeface="Consolas"/>
                <a:cs typeface="Consolas"/>
                <a:sym typeface="Consolas"/>
              </a:rPr>
              <a:t>WITH SERDEPROPERTIES (</a:t>
            </a:r>
            <a:endParaRPr sz="1400">
              <a:latin typeface="Consolas"/>
              <a:ea typeface="Consolas"/>
              <a:cs typeface="Consolas"/>
              <a:sym typeface="Consolas"/>
            </a:endParaRPr>
          </a:p>
          <a:p>
            <a:pPr indent="0" lvl="0" marL="0" rtl="0" algn="l">
              <a:lnSpc>
                <a:spcPct val="100000"/>
              </a:lnSpc>
              <a:spcBef>
                <a:spcPts val="0"/>
              </a:spcBef>
              <a:spcAft>
                <a:spcPts val="0"/>
              </a:spcAft>
              <a:buNone/>
            </a:pPr>
            <a:r>
              <a:rPr lang="en" sz="1400">
                <a:latin typeface="Consolas"/>
                <a:ea typeface="Consolas"/>
                <a:cs typeface="Consolas"/>
                <a:sym typeface="Consolas"/>
              </a:rPr>
              <a:t>    "separatorChar" = ",",</a:t>
            </a:r>
            <a:endParaRPr sz="1400">
              <a:latin typeface="Consolas"/>
              <a:ea typeface="Consolas"/>
              <a:cs typeface="Consolas"/>
              <a:sym typeface="Consolas"/>
            </a:endParaRPr>
          </a:p>
          <a:p>
            <a:pPr indent="0" lvl="0" marL="0" rtl="0" algn="l">
              <a:lnSpc>
                <a:spcPct val="100000"/>
              </a:lnSpc>
              <a:spcBef>
                <a:spcPts val="0"/>
              </a:spcBef>
              <a:spcAft>
                <a:spcPts val="0"/>
              </a:spcAft>
              <a:buNone/>
            </a:pPr>
            <a:r>
              <a:rPr lang="en" sz="1400">
                <a:latin typeface="Consolas"/>
                <a:ea typeface="Consolas"/>
                <a:cs typeface="Consolas"/>
                <a:sym typeface="Consolas"/>
              </a:rPr>
              <a:t>    "quoteChar" = "\""</a:t>
            </a:r>
            <a:endParaRPr sz="1400">
              <a:latin typeface="Consolas"/>
              <a:ea typeface="Consolas"/>
              <a:cs typeface="Consolas"/>
              <a:sym typeface="Consolas"/>
            </a:endParaRPr>
          </a:p>
          <a:p>
            <a:pPr indent="0" lvl="0" marL="0" rtl="0" algn="l">
              <a:lnSpc>
                <a:spcPct val="100000"/>
              </a:lnSpc>
              <a:spcBef>
                <a:spcPts val="0"/>
              </a:spcBef>
              <a:spcAft>
                <a:spcPts val="0"/>
              </a:spcAft>
              <a:buNone/>
            </a:pPr>
            <a:r>
              <a:rPr lang="en" sz="1400">
                <a:latin typeface="Consolas"/>
                <a:ea typeface="Consolas"/>
                <a:cs typeface="Consolas"/>
                <a:sym typeface="Consolas"/>
              </a:rPr>
              <a:t>)</a:t>
            </a:r>
            <a:endParaRPr sz="1400">
              <a:latin typeface="Consolas"/>
              <a:ea typeface="Consolas"/>
              <a:cs typeface="Consolas"/>
              <a:sym typeface="Consolas"/>
            </a:endParaRPr>
          </a:p>
          <a:p>
            <a:pPr indent="0" lvl="0" marL="0" rtl="0" algn="l">
              <a:lnSpc>
                <a:spcPct val="100000"/>
              </a:lnSpc>
              <a:spcBef>
                <a:spcPts val="0"/>
              </a:spcBef>
              <a:spcAft>
                <a:spcPts val="0"/>
              </a:spcAft>
              <a:buNone/>
            </a:pPr>
            <a:r>
              <a:rPr lang="en" sz="1400">
                <a:latin typeface="Consolas"/>
                <a:ea typeface="Consolas"/>
                <a:cs typeface="Consolas"/>
                <a:sym typeface="Consolas"/>
              </a:rPr>
              <a:t>STORED AS TEXTFILE</a:t>
            </a:r>
            <a:endParaRPr sz="1400">
              <a:latin typeface="Consolas"/>
              <a:ea typeface="Consolas"/>
              <a:cs typeface="Consolas"/>
              <a:sym typeface="Consolas"/>
            </a:endParaRPr>
          </a:p>
          <a:p>
            <a:pPr indent="0" lvl="0" marL="0" rtl="0" algn="l">
              <a:lnSpc>
                <a:spcPct val="100000"/>
              </a:lnSpc>
              <a:spcBef>
                <a:spcPts val="0"/>
              </a:spcBef>
              <a:spcAft>
                <a:spcPts val="0"/>
              </a:spcAft>
              <a:buNone/>
            </a:pPr>
            <a:r>
              <a:rPr lang="en" sz="1400">
                <a:latin typeface="Consolas"/>
                <a:ea typeface="Consolas"/>
                <a:cs typeface="Consolas"/>
                <a:sym typeface="Consolas"/>
              </a:rPr>
              <a:t>LOCATION '/user/svallej5/_project/data/assist_prime/part</a:t>
            </a:r>
            <a:r>
              <a:rPr lang="en" sz="1400">
                <a:solidFill>
                  <a:srgbClr val="FF9900"/>
                </a:solidFill>
                <a:latin typeface="Consolas"/>
                <a:ea typeface="Consolas"/>
                <a:cs typeface="Consolas"/>
                <a:sym typeface="Consolas"/>
              </a:rPr>
              <a:t>NNN</a:t>
            </a:r>
            <a:r>
              <a:rPr lang="en" sz="1400">
                <a:latin typeface="Consolas"/>
                <a:ea typeface="Consolas"/>
                <a:cs typeface="Consolas"/>
                <a:sym typeface="Consolas"/>
              </a:rPr>
              <a:t>/'</a:t>
            </a:r>
            <a:endParaRPr sz="1400">
              <a:latin typeface="Consolas"/>
              <a:ea typeface="Consolas"/>
              <a:cs typeface="Consolas"/>
              <a:sym typeface="Consolas"/>
            </a:endParaRPr>
          </a:p>
          <a:p>
            <a:pPr indent="0" lvl="0" marL="0" rtl="0" algn="l">
              <a:lnSpc>
                <a:spcPct val="100000"/>
              </a:lnSpc>
              <a:spcBef>
                <a:spcPts val="0"/>
              </a:spcBef>
              <a:spcAft>
                <a:spcPts val="0"/>
              </a:spcAft>
              <a:buNone/>
            </a:pPr>
            <a:r>
              <a:rPr lang="en" sz="1400">
                <a:latin typeface="Consolas"/>
                <a:ea typeface="Consolas"/>
                <a:cs typeface="Consolas"/>
                <a:sym typeface="Consolas"/>
              </a:rPr>
              <a:t>TBLPROPERTIES ('skip.header.line.count'='1');</a:t>
            </a:r>
            <a:endParaRPr sz="1400">
              <a:latin typeface="Consolas"/>
              <a:ea typeface="Consolas"/>
              <a:cs typeface="Consolas"/>
              <a:sym typeface="Consolas"/>
            </a:endParaRPr>
          </a:p>
          <a:p>
            <a:pPr indent="0" lvl="0" marL="0" rtl="0" algn="l">
              <a:lnSpc>
                <a:spcPct val="100000"/>
              </a:lnSpc>
              <a:spcBef>
                <a:spcPts val="0"/>
              </a:spcBef>
              <a:spcAft>
                <a:spcPts val="0"/>
              </a:spcAft>
              <a:buNone/>
            </a:pPr>
            <a:r>
              <a:t/>
            </a:r>
            <a:endParaRPr sz="1400">
              <a:latin typeface="Consolas"/>
              <a:ea typeface="Consolas"/>
              <a:cs typeface="Consolas"/>
              <a:sym typeface="Consolas"/>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3" name="Shape 153"/>
        <p:cNvGrpSpPr/>
        <p:nvPr/>
      </p:nvGrpSpPr>
      <p:grpSpPr>
        <a:xfrm>
          <a:off x="0" y="0"/>
          <a:ext cx="0" cy="0"/>
          <a:chOff x="0" y="0"/>
          <a:chExt cx="0" cy="0"/>
        </a:xfrm>
      </p:grpSpPr>
      <p:sp>
        <p:nvSpPr>
          <p:cNvPr id="154" name="Google Shape;154;p29"/>
          <p:cNvSpPr txBox="1"/>
          <p:nvPr>
            <p:ph type="title"/>
          </p:nvPr>
        </p:nvSpPr>
        <p:spPr>
          <a:xfrm>
            <a:off x="311700" y="22635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t>Assistance Table Trimmed</a:t>
            </a:r>
            <a:endParaRPr b="1"/>
          </a:p>
        </p:txBody>
      </p:sp>
      <p:sp>
        <p:nvSpPr>
          <p:cNvPr id="155" name="Google Shape;155;p29"/>
          <p:cNvSpPr txBox="1"/>
          <p:nvPr>
            <p:ph idx="1" type="body"/>
          </p:nvPr>
        </p:nvSpPr>
        <p:spPr>
          <a:xfrm>
            <a:off x="311700" y="799050"/>
            <a:ext cx="8520600" cy="3416400"/>
          </a:xfrm>
          <a:prstGeom prst="rect">
            <a:avLst/>
          </a:prstGeom>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latin typeface="Consolas"/>
                <a:ea typeface="Consolas"/>
                <a:cs typeface="Consolas"/>
                <a:sym typeface="Consolas"/>
              </a:rPr>
              <a:t>INSERT INTO TABLE assist_prime_trimmed</a:t>
            </a:r>
            <a:endParaRPr>
              <a:latin typeface="Consolas"/>
              <a:ea typeface="Consolas"/>
              <a:cs typeface="Consolas"/>
              <a:sym typeface="Consolas"/>
            </a:endParaRPr>
          </a:p>
          <a:p>
            <a:pPr indent="0" lvl="0" marL="0" rtl="0" algn="l">
              <a:lnSpc>
                <a:spcPct val="100000"/>
              </a:lnSpc>
              <a:spcBef>
                <a:spcPts val="0"/>
              </a:spcBef>
              <a:spcAft>
                <a:spcPts val="0"/>
              </a:spcAft>
              <a:buNone/>
            </a:pPr>
            <a:r>
              <a:rPr lang="en">
                <a:latin typeface="Consolas"/>
                <a:ea typeface="Consolas"/>
                <a:cs typeface="Consolas"/>
                <a:sym typeface="Consolas"/>
              </a:rPr>
              <a:t>SELECT</a:t>
            </a:r>
            <a:endParaRPr>
              <a:latin typeface="Consolas"/>
              <a:ea typeface="Consolas"/>
              <a:cs typeface="Consolas"/>
              <a:sym typeface="Consolas"/>
            </a:endParaRPr>
          </a:p>
          <a:p>
            <a:pPr indent="0" lvl="0" marL="0" rtl="0" algn="l">
              <a:lnSpc>
                <a:spcPct val="100000"/>
              </a:lnSpc>
              <a:spcBef>
                <a:spcPts val="0"/>
              </a:spcBef>
              <a:spcAft>
                <a:spcPts val="0"/>
              </a:spcAft>
              <a:buNone/>
            </a:pPr>
            <a:r>
              <a:rPr lang="en">
                <a:latin typeface="Consolas"/>
                <a:ea typeface="Consolas"/>
                <a:cs typeface="Consolas"/>
                <a:sym typeface="Consolas"/>
              </a:rPr>
              <a:t>    award_id_fain,</a:t>
            </a:r>
            <a:endParaRPr>
              <a:latin typeface="Consolas"/>
              <a:ea typeface="Consolas"/>
              <a:cs typeface="Consolas"/>
              <a:sym typeface="Consolas"/>
            </a:endParaRPr>
          </a:p>
          <a:p>
            <a:pPr indent="0" lvl="0" marL="0" rtl="0" algn="l">
              <a:lnSpc>
                <a:spcPct val="100000"/>
              </a:lnSpc>
              <a:spcBef>
                <a:spcPts val="0"/>
              </a:spcBef>
              <a:spcAft>
                <a:spcPts val="0"/>
              </a:spcAft>
              <a:buNone/>
            </a:pPr>
            <a:r>
              <a:rPr lang="en">
                <a:latin typeface="Consolas"/>
                <a:ea typeface="Consolas"/>
                <a:cs typeface="Consolas"/>
                <a:sym typeface="Consolas"/>
              </a:rPr>
              <a:t>    non_federal_funding_amount,</a:t>
            </a:r>
            <a:endParaRPr>
              <a:latin typeface="Consolas"/>
              <a:ea typeface="Consolas"/>
              <a:cs typeface="Consolas"/>
              <a:sym typeface="Consolas"/>
            </a:endParaRPr>
          </a:p>
          <a:p>
            <a:pPr indent="0" lvl="0" marL="0" rtl="0" algn="l">
              <a:lnSpc>
                <a:spcPct val="100000"/>
              </a:lnSpc>
              <a:spcBef>
                <a:spcPts val="0"/>
              </a:spcBef>
              <a:spcAft>
                <a:spcPts val="0"/>
              </a:spcAft>
              <a:buNone/>
            </a:pPr>
            <a:r>
              <a:rPr lang="en">
                <a:latin typeface="Consolas"/>
                <a:ea typeface="Consolas"/>
                <a:cs typeface="Consolas"/>
                <a:sym typeface="Consolas"/>
              </a:rPr>
              <a:t>    total_funding_amount,</a:t>
            </a:r>
            <a:endParaRPr>
              <a:latin typeface="Consolas"/>
              <a:ea typeface="Consolas"/>
              <a:cs typeface="Consolas"/>
              <a:sym typeface="Consolas"/>
            </a:endParaRPr>
          </a:p>
          <a:p>
            <a:pPr indent="0" lvl="0" marL="0" rtl="0" algn="l">
              <a:lnSpc>
                <a:spcPct val="100000"/>
              </a:lnSpc>
              <a:spcBef>
                <a:spcPts val="0"/>
              </a:spcBef>
              <a:spcAft>
                <a:spcPts val="0"/>
              </a:spcAft>
              <a:buNone/>
            </a:pPr>
            <a:r>
              <a:rPr lang="en">
                <a:latin typeface="Consolas"/>
                <a:ea typeface="Consolas"/>
                <a:cs typeface="Consolas"/>
                <a:sym typeface="Consolas"/>
              </a:rPr>
              <a:t>    ...25 more lines...</a:t>
            </a:r>
            <a:endParaRPr>
              <a:latin typeface="Consolas"/>
              <a:ea typeface="Consolas"/>
              <a:cs typeface="Consolas"/>
              <a:sym typeface="Consolas"/>
            </a:endParaRPr>
          </a:p>
          <a:p>
            <a:pPr indent="0" lvl="0" marL="0" rtl="0" algn="l">
              <a:lnSpc>
                <a:spcPct val="100000"/>
              </a:lnSpc>
              <a:spcBef>
                <a:spcPts val="0"/>
              </a:spcBef>
              <a:spcAft>
                <a:spcPts val="0"/>
              </a:spcAft>
              <a:buNone/>
            </a:pPr>
            <a:r>
              <a:rPr lang="en">
                <a:latin typeface="Consolas"/>
                <a:ea typeface="Consolas"/>
                <a:cs typeface="Consolas"/>
                <a:sym typeface="Consolas"/>
              </a:rPr>
              <a:t>    award_description,</a:t>
            </a:r>
            <a:endParaRPr>
              <a:latin typeface="Consolas"/>
              <a:ea typeface="Consolas"/>
              <a:cs typeface="Consolas"/>
              <a:sym typeface="Consolas"/>
            </a:endParaRPr>
          </a:p>
          <a:p>
            <a:pPr indent="0" lvl="0" marL="0" rtl="0" algn="l">
              <a:lnSpc>
                <a:spcPct val="100000"/>
              </a:lnSpc>
              <a:spcBef>
                <a:spcPts val="0"/>
              </a:spcBef>
              <a:spcAft>
                <a:spcPts val="0"/>
              </a:spcAft>
              <a:buNone/>
            </a:pPr>
            <a:r>
              <a:rPr lang="en">
                <a:latin typeface="Consolas"/>
                <a:ea typeface="Consolas"/>
                <a:cs typeface="Consolas"/>
                <a:sym typeface="Consolas"/>
              </a:rPr>
              <a:t>    action_type_description,</a:t>
            </a:r>
            <a:endParaRPr>
              <a:latin typeface="Consolas"/>
              <a:ea typeface="Consolas"/>
              <a:cs typeface="Consolas"/>
              <a:sym typeface="Consolas"/>
            </a:endParaRPr>
          </a:p>
          <a:p>
            <a:pPr indent="0" lvl="0" marL="0" rtl="0" algn="l">
              <a:lnSpc>
                <a:spcPct val="100000"/>
              </a:lnSpc>
              <a:spcBef>
                <a:spcPts val="0"/>
              </a:spcBef>
              <a:spcAft>
                <a:spcPts val="0"/>
              </a:spcAft>
              <a:buNone/>
            </a:pPr>
            <a:r>
              <a:rPr lang="en">
                <a:latin typeface="Consolas"/>
                <a:ea typeface="Consolas"/>
                <a:cs typeface="Consolas"/>
                <a:sym typeface="Consolas"/>
              </a:rPr>
              <a:t>    last_modified_date</a:t>
            </a:r>
            <a:endParaRPr>
              <a:latin typeface="Consolas"/>
              <a:ea typeface="Consolas"/>
              <a:cs typeface="Consolas"/>
              <a:sym typeface="Consolas"/>
            </a:endParaRPr>
          </a:p>
          <a:p>
            <a:pPr indent="0" lvl="0" marL="0" rtl="0" algn="l">
              <a:lnSpc>
                <a:spcPct val="100000"/>
              </a:lnSpc>
              <a:spcBef>
                <a:spcPts val="0"/>
              </a:spcBef>
              <a:spcAft>
                <a:spcPts val="0"/>
              </a:spcAft>
              <a:buNone/>
            </a:pPr>
            <a:r>
              <a:rPr lang="en">
                <a:latin typeface="Consolas"/>
                <a:ea typeface="Consolas"/>
                <a:cs typeface="Consolas"/>
                <a:sym typeface="Consolas"/>
              </a:rPr>
              <a:t>FROM assist_prime_</a:t>
            </a:r>
            <a:r>
              <a:rPr lang="en">
                <a:solidFill>
                  <a:srgbClr val="FF9900"/>
                </a:solidFill>
                <a:latin typeface="Consolas"/>
                <a:ea typeface="Consolas"/>
                <a:cs typeface="Consolas"/>
                <a:sym typeface="Consolas"/>
              </a:rPr>
              <a:t>NNN</a:t>
            </a:r>
            <a:r>
              <a:rPr lang="en">
                <a:latin typeface="Consolas"/>
                <a:ea typeface="Consolas"/>
                <a:cs typeface="Consolas"/>
                <a:sym typeface="Consolas"/>
              </a:rPr>
              <a:t>;</a:t>
            </a:r>
            <a:endParaRPr>
              <a:latin typeface="Consolas"/>
              <a:ea typeface="Consolas"/>
              <a:cs typeface="Consolas"/>
              <a:sym typeface="Consolas"/>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9" name="Shape 159"/>
        <p:cNvGrpSpPr/>
        <p:nvPr/>
      </p:nvGrpSpPr>
      <p:grpSpPr>
        <a:xfrm>
          <a:off x="0" y="0"/>
          <a:ext cx="0" cy="0"/>
          <a:chOff x="0" y="0"/>
          <a:chExt cx="0" cy="0"/>
        </a:xfrm>
      </p:grpSpPr>
      <p:sp>
        <p:nvSpPr>
          <p:cNvPr id="160" name="Google Shape;160;p30"/>
          <p:cNvSpPr txBox="1"/>
          <p:nvPr>
            <p:ph type="title"/>
          </p:nvPr>
        </p:nvSpPr>
        <p:spPr>
          <a:xfrm>
            <a:off x="0" y="0"/>
            <a:ext cx="914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t>Total Spending on Contracts</a:t>
            </a:r>
            <a:endParaRPr b="1"/>
          </a:p>
        </p:txBody>
      </p:sp>
      <p:sp>
        <p:nvSpPr>
          <p:cNvPr id="161" name="Google Shape;161;p30"/>
          <p:cNvSpPr txBox="1"/>
          <p:nvPr>
            <p:ph idx="1" type="body"/>
          </p:nvPr>
        </p:nvSpPr>
        <p:spPr>
          <a:xfrm>
            <a:off x="311700" y="1152475"/>
            <a:ext cx="8314500" cy="1802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latin typeface="Consolas"/>
                <a:ea typeface="Consolas"/>
                <a:cs typeface="Consolas"/>
                <a:sym typeface="Consolas"/>
              </a:rPr>
              <a:t>SELECT</a:t>
            </a:r>
            <a:br>
              <a:rPr lang="en">
                <a:latin typeface="Consolas"/>
                <a:ea typeface="Consolas"/>
                <a:cs typeface="Consolas"/>
                <a:sym typeface="Consolas"/>
              </a:rPr>
            </a:br>
            <a:r>
              <a:rPr lang="en">
                <a:latin typeface="Consolas"/>
                <a:ea typeface="Consolas"/>
                <a:cs typeface="Consolas"/>
                <a:sym typeface="Consolas"/>
              </a:rPr>
              <a:t>	sum(current_total_value_of_award) Total_Contract_Value, </a:t>
            </a:r>
            <a:br>
              <a:rPr lang="en">
                <a:latin typeface="Consolas"/>
                <a:ea typeface="Consolas"/>
                <a:cs typeface="Consolas"/>
                <a:sym typeface="Consolas"/>
              </a:rPr>
            </a:br>
            <a:r>
              <a:rPr lang="en">
                <a:latin typeface="Consolas"/>
                <a:ea typeface="Consolas"/>
                <a:cs typeface="Consolas"/>
                <a:sym typeface="Consolas"/>
              </a:rPr>
              <a:t>	avg(current_total_value_of_award) Average_Value</a:t>
            </a:r>
            <a:br>
              <a:rPr lang="en">
                <a:latin typeface="Consolas"/>
                <a:ea typeface="Consolas"/>
                <a:cs typeface="Consolas"/>
                <a:sym typeface="Consolas"/>
              </a:rPr>
            </a:br>
            <a:r>
              <a:rPr lang="en">
                <a:latin typeface="Consolas"/>
                <a:ea typeface="Consolas"/>
                <a:cs typeface="Consolas"/>
                <a:sym typeface="Consolas"/>
              </a:rPr>
              <a:t>FROM contracts_prime_trimmed;</a:t>
            </a:r>
            <a:endParaRPr>
              <a:latin typeface="Consolas"/>
              <a:ea typeface="Consolas"/>
              <a:cs typeface="Consolas"/>
              <a:sym typeface="Consolas"/>
            </a:endParaRPr>
          </a:p>
        </p:txBody>
      </p:sp>
      <p:pic>
        <p:nvPicPr>
          <p:cNvPr id="162" name="Google Shape;162;p30"/>
          <p:cNvPicPr preferRelativeResize="0"/>
          <p:nvPr/>
        </p:nvPicPr>
        <p:blipFill rotWithShape="1">
          <a:blip r:embed="rId3">
            <a:alphaModFix/>
          </a:blip>
          <a:srcRect b="-1" l="0" r="39802" t="84781"/>
          <a:stretch/>
        </p:blipFill>
        <p:spPr>
          <a:xfrm>
            <a:off x="311700" y="2954849"/>
            <a:ext cx="6008126" cy="1614023"/>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6" name="Shape 166"/>
        <p:cNvGrpSpPr/>
        <p:nvPr/>
      </p:nvGrpSpPr>
      <p:grpSpPr>
        <a:xfrm>
          <a:off x="0" y="0"/>
          <a:ext cx="0" cy="0"/>
          <a:chOff x="0" y="0"/>
          <a:chExt cx="0" cy="0"/>
        </a:xfrm>
      </p:grpSpPr>
      <p:sp>
        <p:nvSpPr>
          <p:cNvPr id="167" name="Google Shape;167;p31"/>
          <p:cNvSpPr txBox="1"/>
          <p:nvPr>
            <p:ph type="title"/>
          </p:nvPr>
        </p:nvSpPr>
        <p:spPr>
          <a:xfrm>
            <a:off x="0" y="0"/>
            <a:ext cx="914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t>Total Assistance Spending</a:t>
            </a:r>
            <a:endParaRPr b="1"/>
          </a:p>
        </p:txBody>
      </p:sp>
      <p:sp>
        <p:nvSpPr>
          <p:cNvPr id="168" name="Google Shape;168;p31"/>
          <p:cNvSpPr txBox="1"/>
          <p:nvPr>
            <p:ph idx="1" type="body"/>
          </p:nvPr>
        </p:nvSpPr>
        <p:spPr>
          <a:xfrm>
            <a:off x="311700" y="1152475"/>
            <a:ext cx="8314500" cy="180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onsolas"/>
                <a:ea typeface="Consolas"/>
                <a:cs typeface="Consolas"/>
                <a:sym typeface="Consolas"/>
              </a:rPr>
              <a:t>SELECT</a:t>
            </a:r>
            <a:br>
              <a:rPr lang="en">
                <a:latin typeface="Consolas"/>
                <a:ea typeface="Consolas"/>
                <a:cs typeface="Consolas"/>
                <a:sym typeface="Consolas"/>
              </a:rPr>
            </a:br>
            <a:r>
              <a:rPr lang="en">
                <a:latin typeface="Consolas"/>
                <a:ea typeface="Consolas"/>
                <a:cs typeface="Consolas"/>
                <a:sym typeface="Consolas"/>
              </a:rPr>
              <a:t>	sum(total_funding_amount) Total_Assistance,</a:t>
            </a:r>
            <a:br>
              <a:rPr lang="en">
                <a:latin typeface="Consolas"/>
                <a:ea typeface="Consolas"/>
                <a:cs typeface="Consolas"/>
                <a:sym typeface="Consolas"/>
              </a:rPr>
            </a:br>
            <a:r>
              <a:rPr lang="en">
                <a:latin typeface="Consolas"/>
                <a:ea typeface="Consolas"/>
                <a:cs typeface="Consolas"/>
                <a:sym typeface="Consolas"/>
              </a:rPr>
              <a:t>	avg(total_funding_amount) Average_Value</a:t>
            </a:r>
            <a:br>
              <a:rPr lang="en">
                <a:latin typeface="Consolas"/>
                <a:ea typeface="Consolas"/>
                <a:cs typeface="Consolas"/>
                <a:sym typeface="Consolas"/>
              </a:rPr>
            </a:br>
            <a:r>
              <a:rPr lang="en">
                <a:latin typeface="Consolas"/>
                <a:ea typeface="Consolas"/>
                <a:cs typeface="Consolas"/>
                <a:sym typeface="Consolas"/>
              </a:rPr>
              <a:t>FROM assist_prime_trimmed;</a:t>
            </a:r>
            <a:endParaRPr>
              <a:latin typeface="Consolas"/>
              <a:ea typeface="Consolas"/>
              <a:cs typeface="Consolas"/>
              <a:sym typeface="Consolas"/>
            </a:endParaRPr>
          </a:p>
          <a:p>
            <a:pPr indent="0" lvl="0" marL="0" rtl="0" algn="l">
              <a:spcBef>
                <a:spcPts val="1600"/>
              </a:spcBef>
              <a:spcAft>
                <a:spcPts val="1600"/>
              </a:spcAft>
              <a:buNone/>
            </a:pPr>
            <a:r>
              <a:t/>
            </a:r>
            <a:endParaRPr>
              <a:latin typeface="Consolas"/>
              <a:ea typeface="Consolas"/>
              <a:cs typeface="Consolas"/>
              <a:sym typeface="Consolas"/>
            </a:endParaRPr>
          </a:p>
        </p:txBody>
      </p:sp>
      <p:pic>
        <p:nvPicPr>
          <p:cNvPr id="169" name="Google Shape;169;p31"/>
          <p:cNvPicPr preferRelativeResize="0"/>
          <p:nvPr/>
        </p:nvPicPr>
        <p:blipFill rotWithShape="1">
          <a:blip r:embed="rId3">
            <a:alphaModFix/>
          </a:blip>
          <a:srcRect b="870" l="0" r="41816" t="84195"/>
          <a:stretch/>
        </p:blipFill>
        <p:spPr>
          <a:xfrm>
            <a:off x="311700" y="2954875"/>
            <a:ext cx="5997125" cy="1635402"/>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 name="Shape 59"/>
        <p:cNvGrpSpPr/>
        <p:nvPr/>
      </p:nvGrpSpPr>
      <p:grpSpPr>
        <a:xfrm>
          <a:off x="0" y="0"/>
          <a:ext cx="0" cy="0"/>
          <a:chOff x="0" y="0"/>
          <a:chExt cx="0" cy="0"/>
        </a:xfrm>
      </p:grpSpPr>
      <p:sp>
        <p:nvSpPr>
          <p:cNvPr id="60" name="Google Shape;60;p14"/>
          <p:cNvSpPr txBox="1"/>
          <p:nvPr>
            <p:ph type="title"/>
          </p:nvPr>
        </p:nvSpPr>
        <p:spPr>
          <a:xfrm>
            <a:off x="311700" y="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t>Goal</a:t>
            </a:r>
            <a:endParaRPr b="1"/>
          </a:p>
        </p:txBody>
      </p:sp>
      <p:sp>
        <p:nvSpPr>
          <p:cNvPr id="61" name="Google Shape;61;p1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sz="2800">
              <a:solidFill>
                <a:srgbClr val="000000"/>
              </a:solidFill>
            </a:endParaRPr>
          </a:p>
          <a:p>
            <a:pPr indent="-406400" lvl="0" marL="457200" rtl="0" algn="l">
              <a:spcBef>
                <a:spcPts val="1600"/>
              </a:spcBef>
              <a:spcAft>
                <a:spcPts val="0"/>
              </a:spcAft>
              <a:buClr>
                <a:srgbClr val="000000"/>
              </a:buClr>
              <a:buSzPts val="2800"/>
              <a:buChar char="●"/>
            </a:pPr>
            <a:r>
              <a:rPr lang="en" sz="2800">
                <a:solidFill>
                  <a:srgbClr val="000000"/>
                </a:solidFill>
              </a:rPr>
              <a:t>To help provide a transparent view on government-related spending</a:t>
            </a:r>
            <a:endParaRPr sz="2800">
              <a:solidFill>
                <a:srgbClr val="000000"/>
              </a:solidFill>
            </a:endParaRPr>
          </a:p>
          <a:p>
            <a:pPr indent="-406400" lvl="0" marL="457200" rtl="0" algn="l">
              <a:spcBef>
                <a:spcPts val="0"/>
              </a:spcBef>
              <a:spcAft>
                <a:spcPts val="0"/>
              </a:spcAft>
              <a:buClr>
                <a:srgbClr val="000000"/>
              </a:buClr>
              <a:buSzPts val="2800"/>
              <a:buChar char="●"/>
            </a:pPr>
            <a:r>
              <a:rPr lang="en" sz="2800">
                <a:solidFill>
                  <a:srgbClr val="000000"/>
                </a:solidFill>
              </a:rPr>
              <a:t>Provide a </a:t>
            </a:r>
            <a:r>
              <a:rPr lang="en" sz="2800">
                <a:solidFill>
                  <a:srgbClr val="000000"/>
                </a:solidFill>
              </a:rPr>
              <a:t>thorough</a:t>
            </a:r>
            <a:r>
              <a:rPr lang="en" sz="2800">
                <a:solidFill>
                  <a:srgbClr val="000000"/>
                </a:solidFill>
              </a:rPr>
              <a:t> and organized visualization on </a:t>
            </a:r>
            <a:r>
              <a:rPr lang="en" sz="2800">
                <a:solidFill>
                  <a:srgbClr val="000000"/>
                </a:solidFill>
              </a:rPr>
              <a:t>government</a:t>
            </a:r>
            <a:r>
              <a:rPr lang="en" sz="2800">
                <a:solidFill>
                  <a:srgbClr val="000000"/>
                </a:solidFill>
              </a:rPr>
              <a:t> spending</a:t>
            </a:r>
            <a:endParaRPr sz="2800">
              <a:solidFill>
                <a:srgbClr val="000000"/>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3" name="Shape 173"/>
        <p:cNvGrpSpPr/>
        <p:nvPr/>
      </p:nvGrpSpPr>
      <p:grpSpPr>
        <a:xfrm>
          <a:off x="0" y="0"/>
          <a:ext cx="0" cy="0"/>
          <a:chOff x="0" y="0"/>
          <a:chExt cx="0" cy="0"/>
        </a:xfrm>
      </p:grpSpPr>
      <p:sp>
        <p:nvSpPr>
          <p:cNvPr id="174" name="Google Shape;174;p3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t>Top Contract Recipients in California</a:t>
            </a:r>
            <a:endParaRPr b="1"/>
          </a:p>
        </p:txBody>
      </p:sp>
      <p:sp>
        <p:nvSpPr>
          <p:cNvPr id="175" name="Google Shape;175;p32"/>
          <p:cNvSpPr txBox="1"/>
          <p:nvPr>
            <p:ph idx="1" type="body"/>
          </p:nvPr>
        </p:nvSpPr>
        <p:spPr>
          <a:xfrm>
            <a:off x="311700" y="1152475"/>
            <a:ext cx="8520600" cy="3754500"/>
          </a:xfrm>
          <a:prstGeom prst="rect">
            <a:avLst/>
          </a:prstGeom>
        </p:spPr>
        <p:txBody>
          <a:bodyPr anchorCtr="0" anchor="t" bIns="0" lIns="91425" spcFirstLastPara="1" rIns="91425" wrap="square" tIns="0">
            <a:noAutofit/>
          </a:bodyPr>
          <a:lstStyle/>
          <a:p>
            <a:pPr indent="0" lvl="0" marL="0" rtl="0" algn="l">
              <a:lnSpc>
                <a:spcPct val="100000"/>
              </a:lnSpc>
              <a:spcBef>
                <a:spcPts val="0"/>
              </a:spcBef>
              <a:spcAft>
                <a:spcPts val="0"/>
              </a:spcAft>
              <a:buNone/>
            </a:pPr>
            <a:r>
              <a:rPr lang="en">
                <a:latin typeface="Consolas"/>
                <a:ea typeface="Consolas"/>
                <a:cs typeface="Consolas"/>
                <a:sym typeface="Consolas"/>
              </a:rPr>
              <a:t>SELECT</a:t>
            </a:r>
            <a:endParaRPr>
              <a:latin typeface="Consolas"/>
              <a:ea typeface="Consolas"/>
              <a:cs typeface="Consolas"/>
              <a:sym typeface="Consolas"/>
            </a:endParaRPr>
          </a:p>
          <a:p>
            <a:pPr indent="457200" lvl="0" marL="0" rtl="0" algn="l">
              <a:lnSpc>
                <a:spcPct val="100000"/>
              </a:lnSpc>
              <a:spcBef>
                <a:spcPts val="0"/>
              </a:spcBef>
              <a:spcAft>
                <a:spcPts val="0"/>
              </a:spcAft>
              <a:buNone/>
            </a:pPr>
            <a:r>
              <a:rPr lang="en">
                <a:latin typeface="Consolas"/>
                <a:ea typeface="Consolas"/>
                <a:cs typeface="Consolas"/>
                <a:sym typeface="Consolas"/>
              </a:rPr>
              <a:t>recipient_name,</a:t>
            </a:r>
            <a:endParaRPr>
              <a:latin typeface="Consolas"/>
              <a:ea typeface="Consolas"/>
              <a:cs typeface="Consolas"/>
              <a:sym typeface="Consolas"/>
            </a:endParaRPr>
          </a:p>
          <a:p>
            <a:pPr indent="457200" lvl="0" marL="0" rtl="0" algn="l">
              <a:lnSpc>
                <a:spcPct val="100000"/>
              </a:lnSpc>
              <a:spcBef>
                <a:spcPts val="0"/>
              </a:spcBef>
              <a:spcAft>
                <a:spcPts val="0"/>
              </a:spcAft>
              <a:buNone/>
            </a:pPr>
            <a:r>
              <a:rPr lang="en">
                <a:latin typeface="Consolas"/>
                <a:ea typeface="Consolas"/>
                <a:cs typeface="Consolas"/>
                <a:sym typeface="Consolas"/>
              </a:rPr>
              <a:t>sum(current_total_value_of_award) Total_Value</a:t>
            </a:r>
            <a:endParaRPr>
              <a:latin typeface="Consolas"/>
              <a:ea typeface="Consolas"/>
              <a:cs typeface="Consolas"/>
              <a:sym typeface="Consolas"/>
            </a:endParaRPr>
          </a:p>
          <a:p>
            <a:pPr indent="0" lvl="0" marL="0" rtl="0" algn="l">
              <a:lnSpc>
                <a:spcPct val="100000"/>
              </a:lnSpc>
              <a:spcBef>
                <a:spcPts val="0"/>
              </a:spcBef>
              <a:spcAft>
                <a:spcPts val="0"/>
              </a:spcAft>
              <a:buNone/>
            </a:pPr>
            <a:r>
              <a:rPr lang="en">
                <a:latin typeface="Consolas"/>
                <a:ea typeface="Consolas"/>
                <a:cs typeface="Consolas"/>
                <a:sym typeface="Consolas"/>
              </a:rPr>
              <a:t>FROM contracts_prime_trimmed</a:t>
            </a:r>
            <a:endParaRPr>
              <a:latin typeface="Consolas"/>
              <a:ea typeface="Consolas"/>
              <a:cs typeface="Consolas"/>
              <a:sym typeface="Consolas"/>
            </a:endParaRPr>
          </a:p>
          <a:p>
            <a:pPr indent="0" lvl="0" marL="0" rtl="0" algn="l">
              <a:lnSpc>
                <a:spcPct val="100000"/>
              </a:lnSpc>
              <a:spcBef>
                <a:spcPts val="0"/>
              </a:spcBef>
              <a:spcAft>
                <a:spcPts val="0"/>
              </a:spcAft>
              <a:buNone/>
            </a:pPr>
            <a:r>
              <a:rPr lang="en">
                <a:latin typeface="Consolas"/>
                <a:ea typeface="Consolas"/>
                <a:cs typeface="Consolas"/>
                <a:sym typeface="Consolas"/>
              </a:rPr>
              <a:t>WHERE recipient_state_name = 'CALIFORNIA'</a:t>
            </a:r>
            <a:endParaRPr>
              <a:latin typeface="Consolas"/>
              <a:ea typeface="Consolas"/>
              <a:cs typeface="Consolas"/>
              <a:sym typeface="Consolas"/>
            </a:endParaRPr>
          </a:p>
          <a:p>
            <a:pPr indent="0" lvl="0" marL="0" rtl="0" algn="l">
              <a:lnSpc>
                <a:spcPct val="100000"/>
              </a:lnSpc>
              <a:spcBef>
                <a:spcPts val="0"/>
              </a:spcBef>
              <a:spcAft>
                <a:spcPts val="0"/>
              </a:spcAft>
              <a:buNone/>
            </a:pPr>
            <a:r>
              <a:rPr lang="en">
                <a:latin typeface="Consolas"/>
                <a:ea typeface="Consolas"/>
                <a:cs typeface="Consolas"/>
                <a:sym typeface="Consolas"/>
              </a:rPr>
              <a:t>GROUP BY recipient_name</a:t>
            </a:r>
            <a:endParaRPr>
              <a:latin typeface="Consolas"/>
              <a:ea typeface="Consolas"/>
              <a:cs typeface="Consolas"/>
              <a:sym typeface="Consolas"/>
            </a:endParaRPr>
          </a:p>
          <a:p>
            <a:pPr indent="0" lvl="0" marL="0" rtl="0" algn="l">
              <a:lnSpc>
                <a:spcPct val="100000"/>
              </a:lnSpc>
              <a:spcBef>
                <a:spcPts val="0"/>
              </a:spcBef>
              <a:spcAft>
                <a:spcPts val="0"/>
              </a:spcAft>
              <a:buNone/>
            </a:pPr>
            <a:r>
              <a:rPr lang="en">
                <a:latin typeface="Consolas"/>
                <a:ea typeface="Consolas"/>
                <a:cs typeface="Consolas"/>
                <a:sym typeface="Consolas"/>
              </a:rPr>
              <a:t>ORDER BY Total_Value DESC LIMIT 10;</a:t>
            </a:r>
            <a:endParaRPr>
              <a:latin typeface="Consolas"/>
              <a:ea typeface="Consolas"/>
              <a:cs typeface="Consolas"/>
              <a:sym typeface="Consolas"/>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9" name="Shape 179"/>
        <p:cNvGrpSpPr/>
        <p:nvPr/>
      </p:nvGrpSpPr>
      <p:grpSpPr>
        <a:xfrm>
          <a:off x="0" y="0"/>
          <a:ext cx="0" cy="0"/>
          <a:chOff x="0" y="0"/>
          <a:chExt cx="0" cy="0"/>
        </a:xfrm>
      </p:grpSpPr>
      <p:sp>
        <p:nvSpPr>
          <p:cNvPr id="180" name="Google Shape;180;p33"/>
          <p:cNvSpPr txBox="1"/>
          <p:nvPr>
            <p:ph type="title"/>
          </p:nvPr>
        </p:nvSpPr>
        <p:spPr>
          <a:xfrm>
            <a:off x="311700" y="17165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t>Top Contract Recipients in California</a:t>
            </a:r>
            <a:endParaRPr b="1"/>
          </a:p>
        </p:txBody>
      </p:sp>
      <p:sp>
        <p:nvSpPr>
          <p:cNvPr id="181" name="Google Shape;181;p33"/>
          <p:cNvSpPr txBox="1"/>
          <p:nvPr>
            <p:ph idx="1" type="body"/>
          </p:nvPr>
        </p:nvSpPr>
        <p:spPr>
          <a:xfrm>
            <a:off x="311700" y="1152475"/>
            <a:ext cx="8520600" cy="3754500"/>
          </a:xfrm>
          <a:prstGeom prst="rect">
            <a:avLst/>
          </a:prstGeom>
        </p:spPr>
        <p:txBody>
          <a:bodyPr anchorCtr="0" anchor="t" bIns="0" lIns="91425" spcFirstLastPara="1" rIns="91425" wrap="square" tIns="0">
            <a:noAutofit/>
          </a:bodyPr>
          <a:lstStyle/>
          <a:p>
            <a:pPr indent="0" lvl="0" marL="0" rtl="0" algn="l">
              <a:lnSpc>
                <a:spcPct val="100000"/>
              </a:lnSpc>
              <a:spcBef>
                <a:spcPts val="0"/>
              </a:spcBef>
              <a:spcAft>
                <a:spcPts val="0"/>
              </a:spcAft>
              <a:buNone/>
            </a:pPr>
            <a:r>
              <a:t/>
            </a:r>
            <a:endParaRPr>
              <a:latin typeface="Consolas"/>
              <a:ea typeface="Consolas"/>
              <a:cs typeface="Consolas"/>
              <a:sym typeface="Consolas"/>
            </a:endParaRPr>
          </a:p>
        </p:txBody>
      </p:sp>
      <p:pic>
        <p:nvPicPr>
          <p:cNvPr id="182" name="Google Shape;182;p33"/>
          <p:cNvPicPr preferRelativeResize="0"/>
          <p:nvPr/>
        </p:nvPicPr>
        <p:blipFill>
          <a:blip r:embed="rId3">
            <a:alphaModFix/>
          </a:blip>
          <a:stretch>
            <a:fillRect/>
          </a:stretch>
        </p:blipFill>
        <p:spPr>
          <a:xfrm>
            <a:off x="1373275" y="744350"/>
            <a:ext cx="6397459" cy="4162626"/>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6" name="Shape 186"/>
        <p:cNvGrpSpPr/>
        <p:nvPr/>
      </p:nvGrpSpPr>
      <p:grpSpPr>
        <a:xfrm>
          <a:off x="0" y="0"/>
          <a:ext cx="0" cy="0"/>
          <a:chOff x="0" y="0"/>
          <a:chExt cx="0" cy="0"/>
        </a:xfrm>
      </p:grpSpPr>
      <p:sp>
        <p:nvSpPr>
          <p:cNvPr id="187" name="Google Shape;187;p3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t>Top Contract Recipients</a:t>
            </a:r>
            <a:endParaRPr b="1"/>
          </a:p>
        </p:txBody>
      </p:sp>
      <p:sp>
        <p:nvSpPr>
          <p:cNvPr id="188" name="Google Shape;188;p34"/>
          <p:cNvSpPr txBox="1"/>
          <p:nvPr>
            <p:ph idx="1" type="body"/>
          </p:nvPr>
        </p:nvSpPr>
        <p:spPr>
          <a:xfrm>
            <a:off x="311700" y="1152475"/>
            <a:ext cx="8520600" cy="3754500"/>
          </a:xfrm>
          <a:prstGeom prst="rect">
            <a:avLst/>
          </a:prstGeom>
        </p:spPr>
        <p:txBody>
          <a:bodyPr anchorCtr="0" anchor="t" bIns="0" lIns="91425" spcFirstLastPara="1" rIns="91425" wrap="square" tIns="0">
            <a:noAutofit/>
          </a:bodyPr>
          <a:lstStyle/>
          <a:p>
            <a:pPr indent="0" lvl="0" marL="0" rtl="0" algn="l">
              <a:lnSpc>
                <a:spcPct val="100000"/>
              </a:lnSpc>
              <a:spcBef>
                <a:spcPts val="0"/>
              </a:spcBef>
              <a:spcAft>
                <a:spcPts val="1600"/>
              </a:spcAft>
              <a:buNone/>
            </a:pPr>
            <a:r>
              <a:rPr lang="en">
                <a:latin typeface="Consolas"/>
                <a:ea typeface="Consolas"/>
                <a:cs typeface="Consolas"/>
                <a:sym typeface="Consolas"/>
              </a:rPr>
              <a:t>--top 100 largest contracts awarded</a:t>
            </a:r>
            <a:br>
              <a:rPr lang="en">
                <a:latin typeface="Consolas"/>
                <a:ea typeface="Consolas"/>
                <a:cs typeface="Consolas"/>
                <a:sym typeface="Consolas"/>
              </a:rPr>
            </a:br>
            <a:r>
              <a:rPr lang="en">
                <a:latin typeface="Consolas"/>
                <a:ea typeface="Consolas"/>
                <a:cs typeface="Consolas"/>
                <a:sym typeface="Consolas"/>
              </a:rPr>
              <a:t>INSERT OVERWRITE DIRECTORY '/user/svallej5/_project/results/top_c_recipients/'</a:t>
            </a:r>
            <a:br>
              <a:rPr lang="en">
                <a:latin typeface="Consolas"/>
                <a:ea typeface="Consolas"/>
                <a:cs typeface="Consolas"/>
                <a:sym typeface="Consolas"/>
              </a:rPr>
            </a:br>
            <a:r>
              <a:rPr lang="en">
                <a:latin typeface="Consolas"/>
                <a:ea typeface="Consolas"/>
                <a:cs typeface="Consolas"/>
                <a:sym typeface="Consolas"/>
              </a:rPr>
              <a:t>ROW FORMAT DELIMITED</a:t>
            </a:r>
            <a:br>
              <a:rPr lang="en">
                <a:latin typeface="Consolas"/>
                <a:ea typeface="Consolas"/>
                <a:cs typeface="Consolas"/>
                <a:sym typeface="Consolas"/>
              </a:rPr>
            </a:br>
            <a:r>
              <a:rPr lang="en">
                <a:latin typeface="Consolas"/>
                <a:ea typeface="Consolas"/>
                <a:cs typeface="Consolas"/>
                <a:sym typeface="Consolas"/>
              </a:rPr>
              <a:t>FIELDS TERMINATED BY '\t'</a:t>
            </a:r>
            <a:br>
              <a:rPr lang="en">
                <a:latin typeface="Consolas"/>
                <a:ea typeface="Consolas"/>
                <a:cs typeface="Consolas"/>
                <a:sym typeface="Consolas"/>
              </a:rPr>
            </a:br>
            <a:r>
              <a:rPr lang="en">
                <a:latin typeface="Consolas"/>
                <a:ea typeface="Consolas"/>
                <a:cs typeface="Consolas"/>
                <a:sym typeface="Consolas"/>
              </a:rPr>
              <a:t>STORED AS TEXTFILE</a:t>
            </a:r>
            <a:br>
              <a:rPr lang="en">
                <a:latin typeface="Consolas"/>
                <a:ea typeface="Consolas"/>
                <a:cs typeface="Consolas"/>
                <a:sym typeface="Consolas"/>
              </a:rPr>
            </a:br>
            <a:r>
              <a:rPr lang="en">
                <a:latin typeface="Consolas"/>
                <a:ea typeface="Consolas"/>
                <a:cs typeface="Consolas"/>
                <a:sym typeface="Consolas"/>
              </a:rPr>
              <a:t>SELECT</a:t>
            </a:r>
            <a:br>
              <a:rPr lang="en">
                <a:latin typeface="Consolas"/>
                <a:ea typeface="Consolas"/>
                <a:cs typeface="Consolas"/>
                <a:sym typeface="Consolas"/>
              </a:rPr>
            </a:br>
            <a:r>
              <a:rPr lang="en">
                <a:latin typeface="Consolas"/>
                <a:ea typeface="Consolas"/>
                <a:cs typeface="Consolas"/>
                <a:sym typeface="Consolas"/>
              </a:rPr>
              <a:t>	recipient_name,</a:t>
            </a:r>
            <a:br>
              <a:rPr lang="en">
                <a:latin typeface="Consolas"/>
                <a:ea typeface="Consolas"/>
                <a:cs typeface="Consolas"/>
                <a:sym typeface="Consolas"/>
              </a:rPr>
            </a:br>
            <a:r>
              <a:rPr lang="en">
                <a:latin typeface="Consolas"/>
                <a:ea typeface="Consolas"/>
                <a:cs typeface="Consolas"/>
                <a:sym typeface="Consolas"/>
              </a:rPr>
              <a:t>	sum(current_total_value_of_award) Total_Contract_Value, </a:t>
            </a:r>
            <a:br>
              <a:rPr lang="en">
                <a:latin typeface="Consolas"/>
                <a:ea typeface="Consolas"/>
                <a:cs typeface="Consolas"/>
                <a:sym typeface="Consolas"/>
              </a:rPr>
            </a:br>
            <a:r>
              <a:rPr lang="en">
                <a:latin typeface="Consolas"/>
                <a:ea typeface="Consolas"/>
                <a:cs typeface="Consolas"/>
                <a:sym typeface="Consolas"/>
              </a:rPr>
              <a:t>	awarding_agency_name</a:t>
            </a:r>
            <a:br>
              <a:rPr lang="en">
                <a:latin typeface="Consolas"/>
                <a:ea typeface="Consolas"/>
                <a:cs typeface="Consolas"/>
                <a:sym typeface="Consolas"/>
              </a:rPr>
            </a:br>
            <a:r>
              <a:rPr lang="en">
                <a:latin typeface="Consolas"/>
                <a:ea typeface="Consolas"/>
                <a:cs typeface="Consolas"/>
                <a:sym typeface="Consolas"/>
              </a:rPr>
              <a:t>FROM contracts_prime_trimmed</a:t>
            </a:r>
            <a:br>
              <a:rPr lang="en">
                <a:latin typeface="Consolas"/>
                <a:ea typeface="Consolas"/>
                <a:cs typeface="Consolas"/>
                <a:sym typeface="Consolas"/>
              </a:rPr>
            </a:br>
            <a:r>
              <a:rPr lang="en">
                <a:latin typeface="Consolas"/>
                <a:ea typeface="Consolas"/>
                <a:cs typeface="Consolas"/>
                <a:sym typeface="Consolas"/>
              </a:rPr>
              <a:t>GROUP BY recipient_name, awarding_agency_name</a:t>
            </a:r>
            <a:br>
              <a:rPr lang="en">
                <a:latin typeface="Consolas"/>
                <a:ea typeface="Consolas"/>
                <a:cs typeface="Consolas"/>
                <a:sym typeface="Consolas"/>
              </a:rPr>
            </a:br>
            <a:r>
              <a:rPr lang="en">
                <a:latin typeface="Consolas"/>
                <a:ea typeface="Consolas"/>
                <a:cs typeface="Consolas"/>
                <a:sym typeface="Consolas"/>
              </a:rPr>
              <a:t>ORDER BY Total_Contract_Value DESC LIMIT 100;</a:t>
            </a:r>
            <a:endParaRPr>
              <a:latin typeface="Consolas"/>
              <a:ea typeface="Consolas"/>
              <a:cs typeface="Consolas"/>
              <a:sym typeface="Consolas"/>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2" name="Shape 192"/>
        <p:cNvGrpSpPr/>
        <p:nvPr/>
      </p:nvGrpSpPr>
      <p:grpSpPr>
        <a:xfrm>
          <a:off x="0" y="0"/>
          <a:ext cx="0" cy="0"/>
          <a:chOff x="0" y="0"/>
          <a:chExt cx="0" cy="0"/>
        </a:xfrm>
      </p:grpSpPr>
      <p:sp>
        <p:nvSpPr>
          <p:cNvPr id="193" name="Google Shape;193;p35"/>
          <p:cNvSpPr txBox="1"/>
          <p:nvPr>
            <p:ph type="title"/>
          </p:nvPr>
        </p:nvSpPr>
        <p:spPr>
          <a:xfrm>
            <a:off x="0" y="0"/>
            <a:ext cx="914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t>Top Contract Recipients</a:t>
            </a:r>
            <a:endParaRPr b="1"/>
          </a:p>
        </p:txBody>
      </p:sp>
      <p:pic>
        <p:nvPicPr>
          <p:cNvPr id="194" name="Google Shape;194;p35"/>
          <p:cNvPicPr preferRelativeResize="0"/>
          <p:nvPr/>
        </p:nvPicPr>
        <p:blipFill>
          <a:blip r:embed="rId3">
            <a:alphaModFix/>
          </a:blip>
          <a:stretch>
            <a:fillRect/>
          </a:stretch>
        </p:blipFill>
        <p:spPr>
          <a:xfrm>
            <a:off x="453175" y="1017725"/>
            <a:ext cx="8237627" cy="3906076"/>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8" name="Shape 198"/>
        <p:cNvGrpSpPr/>
        <p:nvPr/>
      </p:nvGrpSpPr>
      <p:grpSpPr>
        <a:xfrm>
          <a:off x="0" y="0"/>
          <a:ext cx="0" cy="0"/>
          <a:chOff x="0" y="0"/>
          <a:chExt cx="0" cy="0"/>
        </a:xfrm>
      </p:grpSpPr>
      <p:sp>
        <p:nvSpPr>
          <p:cNvPr id="199" name="Google Shape;199;p3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t>Top Assistance Recipients</a:t>
            </a:r>
            <a:endParaRPr b="1"/>
          </a:p>
        </p:txBody>
      </p:sp>
      <p:sp>
        <p:nvSpPr>
          <p:cNvPr id="200" name="Google Shape;200;p36"/>
          <p:cNvSpPr txBox="1"/>
          <p:nvPr>
            <p:ph idx="1" type="body"/>
          </p:nvPr>
        </p:nvSpPr>
        <p:spPr>
          <a:xfrm>
            <a:off x="311700" y="1152475"/>
            <a:ext cx="8520600" cy="3754500"/>
          </a:xfrm>
          <a:prstGeom prst="rect">
            <a:avLst/>
          </a:prstGeom>
        </p:spPr>
        <p:txBody>
          <a:bodyPr anchorCtr="0" anchor="t" bIns="0" lIns="91425" spcFirstLastPara="1" rIns="91425" wrap="square" tIns="0">
            <a:noAutofit/>
          </a:bodyPr>
          <a:lstStyle/>
          <a:p>
            <a:pPr indent="0" lvl="0" marL="0" rtl="0" algn="l">
              <a:lnSpc>
                <a:spcPct val="100000"/>
              </a:lnSpc>
              <a:spcBef>
                <a:spcPts val="0"/>
              </a:spcBef>
              <a:spcAft>
                <a:spcPts val="1600"/>
              </a:spcAft>
              <a:buNone/>
            </a:pPr>
            <a:r>
              <a:rPr lang="en">
                <a:latin typeface="Consolas"/>
                <a:ea typeface="Consolas"/>
                <a:cs typeface="Consolas"/>
                <a:sym typeface="Consolas"/>
              </a:rPr>
              <a:t>--top 100 assistance recipients</a:t>
            </a:r>
            <a:br>
              <a:rPr lang="en">
                <a:latin typeface="Consolas"/>
                <a:ea typeface="Consolas"/>
                <a:cs typeface="Consolas"/>
                <a:sym typeface="Consolas"/>
              </a:rPr>
            </a:br>
            <a:r>
              <a:rPr lang="en">
                <a:latin typeface="Consolas"/>
                <a:ea typeface="Consolas"/>
                <a:cs typeface="Consolas"/>
                <a:sym typeface="Consolas"/>
              </a:rPr>
              <a:t>INSERT OVERWRITE DIRECTORY '/user/svallej5/_project/results/top_a_recipients/'</a:t>
            </a:r>
            <a:br>
              <a:rPr lang="en">
                <a:latin typeface="Consolas"/>
                <a:ea typeface="Consolas"/>
                <a:cs typeface="Consolas"/>
                <a:sym typeface="Consolas"/>
              </a:rPr>
            </a:br>
            <a:r>
              <a:rPr lang="en">
                <a:latin typeface="Consolas"/>
                <a:ea typeface="Consolas"/>
                <a:cs typeface="Consolas"/>
                <a:sym typeface="Consolas"/>
              </a:rPr>
              <a:t>ROW FORMAT DELIMITED</a:t>
            </a:r>
            <a:br>
              <a:rPr lang="en">
                <a:latin typeface="Consolas"/>
                <a:ea typeface="Consolas"/>
                <a:cs typeface="Consolas"/>
                <a:sym typeface="Consolas"/>
              </a:rPr>
            </a:br>
            <a:r>
              <a:rPr lang="en">
                <a:latin typeface="Consolas"/>
                <a:ea typeface="Consolas"/>
                <a:cs typeface="Consolas"/>
                <a:sym typeface="Consolas"/>
              </a:rPr>
              <a:t>FIELDS TERMINATED BY '\t'</a:t>
            </a:r>
            <a:br>
              <a:rPr lang="en">
                <a:latin typeface="Consolas"/>
                <a:ea typeface="Consolas"/>
                <a:cs typeface="Consolas"/>
                <a:sym typeface="Consolas"/>
              </a:rPr>
            </a:br>
            <a:r>
              <a:rPr lang="en">
                <a:latin typeface="Consolas"/>
                <a:ea typeface="Consolas"/>
                <a:cs typeface="Consolas"/>
                <a:sym typeface="Consolas"/>
              </a:rPr>
              <a:t>STORED AS TEXTFILE</a:t>
            </a:r>
            <a:br>
              <a:rPr lang="en">
                <a:latin typeface="Consolas"/>
                <a:ea typeface="Consolas"/>
                <a:cs typeface="Consolas"/>
                <a:sym typeface="Consolas"/>
              </a:rPr>
            </a:br>
            <a:r>
              <a:rPr lang="en">
                <a:latin typeface="Consolas"/>
                <a:ea typeface="Consolas"/>
                <a:cs typeface="Consolas"/>
                <a:sym typeface="Consolas"/>
              </a:rPr>
              <a:t>SELECT</a:t>
            </a:r>
            <a:br>
              <a:rPr lang="en">
                <a:latin typeface="Consolas"/>
                <a:ea typeface="Consolas"/>
                <a:cs typeface="Consolas"/>
                <a:sym typeface="Consolas"/>
              </a:rPr>
            </a:br>
            <a:r>
              <a:rPr lang="en">
                <a:latin typeface="Consolas"/>
                <a:ea typeface="Consolas"/>
                <a:cs typeface="Consolas"/>
                <a:sym typeface="Consolas"/>
              </a:rPr>
              <a:t>	recipient_name,</a:t>
            </a:r>
            <a:br>
              <a:rPr lang="en">
                <a:latin typeface="Consolas"/>
                <a:ea typeface="Consolas"/>
                <a:cs typeface="Consolas"/>
                <a:sym typeface="Consolas"/>
              </a:rPr>
            </a:br>
            <a:r>
              <a:rPr lang="en">
                <a:latin typeface="Consolas"/>
                <a:ea typeface="Consolas"/>
                <a:cs typeface="Consolas"/>
                <a:sym typeface="Consolas"/>
              </a:rPr>
              <a:t>	sum(total_funding_amount) Total_Assistance_Value,</a:t>
            </a:r>
            <a:br>
              <a:rPr lang="en">
                <a:latin typeface="Consolas"/>
                <a:ea typeface="Consolas"/>
                <a:cs typeface="Consolas"/>
                <a:sym typeface="Consolas"/>
              </a:rPr>
            </a:br>
            <a:r>
              <a:rPr lang="en">
                <a:latin typeface="Consolas"/>
                <a:ea typeface="Consolas"/>
                <a:cs typeface="Consolas"/>
                <a:sym typeface="Consolas"/>
              </a:rPr>
              <a:t>	awarding_agency_name</a:t>
            </a:r>
            <a:br>
              <a:rPr lang="en">
                <a:latin typeface="Consolas"/>
                <a:ea typeface="Consolas"/>
                <a:cs typeface="Consolas"/>
                <a:sym typeface="Consolas"/>
              </a:rPr>
            </a:br>
            <a:r>
              <a:rPr lang="en">
                <a:latin typeface="Consolas"/>
                <a:ea typeface="Consolas"/>
                <a:cs typeface="Consolas"/>
                <a:sym typeface="Consolas"/>
              </a:rPr>
              <a:t>FROM assist_prime_trimmed</a:t>
            </a:r>
            <a:br>
              <a:rPr lang="en">
                <a:latin typeface="Consolas"/>
                <a:ea typeface="Consolas"/>
                <a:cs typeface="Consolas"/>
                <a:sym typeface="Consolas"/>
              </a:rPr>
            </a:br>
            <a:r>
              <a:rPr lang="en">
                <a:latin typeface="Consolas"/>
                <a:ea typeface="Consolas"/>
                <a:cs typeface="Consolas"/>
                <a:sym typeface="Consolas"/>
              </a:rPr>
              <a:t>GROUP BY recipient_name, awarding_agency_name</a:t>
            </a:r>
            <a:br>
              <a:rPr lang="en">
                <a:latin typeface="Consolas"/>
                <a:ea typeface="Consolas"/>
                <a:cs typeface="Consolas"/>
                <a:sym typeface="Consolas"/>
              </a:rPr>
            </a:br>
            <a:r>
              <a:rPr lang="en">
                <a:latin typeface="Consolas"/>
                <a:ea typeface="Consolas"/>
                <a:cs typeface="Consolas"/>
                <a:sym typeface="Consolas"/>
              </a:rPr>
              <a:t>ORDER BY Total_Assistance_Value DESC LIMIT 100;</a:t>
            </a:r>
            <a:endParaRPr>
              <a:latin typeface="Consolas"/>
              <a:ea typeface="Consolas"/>
              <a:cs typeface="Consolas"/>
              <a:sym typeface="Consolas"/>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4" name="Shape 204"/>
        <p:cNvGrpSpPr/>
        <p:nvPr/>
      </p:nvGrpSpPr>
      <p:grpSpPr>
        <a:xfrm>
          <a:off x="0" y="0"/>
          <a:ext cx="0" cy="0"/>
          <a:chOff x="0" y="0"/>
          <a:chExt cx="0" cy="0"/>
        </a:xfrm>
      </p:grpSpPr>
      <p:sp>
        <p:nvSpPr>
          <p:cNvPr id="205" name="Google Shape;205;p37"/>
          <p:cNvSpPr txBox="1"/>
          <p:nvPr>
            <p:ph type="title"/>
          </p:nvPr>
        </p:nvSpPr>
        <p:spPr>
          <a:xfrm>
            <a:off x="0" y="0"/>
            <a:ext cx="914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t>Top Assistance Recipients</a:t>
            </a:r>
            <a:endParaRPr b="1"/>
          </a:p>
        </p:txBody>
      </p:sp>
      <p:pic>
        <p:nvPicPr>
          <p:cNvPr id="206" name="Google Shape;206;p37"/>
          <p:cNvPicPr preferRelativeResize="0"/>
          <p:nvPr/>
        </p:nvPicPr>
        <p:blipFill>
          <a:blip r:embed="rId3">
            <a:alphaModFix/>
          </a:blip>
          <a:stretch>
            <a:fillRect/>
          </a:stretch>
        </p:blipFill>
        <p:spPr>
          <a:xfrm>
            <a:off x="654375" y="1017725"/>
            <a:ext cx="7835250" cy="3892924"/>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0" name="Shape 210"/>
        <p:cNvGrpSpPr/>
        <p:nvPr/>
      </p:nvGrpSpPr>
      <p:grpSpPr>
        <a:xfrm>
          <a:off x="0" y="0"/>
          <a:ext cx="0" cy="0"/>
          <a:chOff x="0" y="0"/>
          <a:chExt cx="0" cy="0"/>
        </a:xfrm>
      </p:grpSpPr>
      <p:sp>
        <p:nvSpPr>
          <p:cNvPr id="211" name="Google Shape;211;p3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t>Assistance Data</a:t>
            </a:r>
            <a:endParaRPr b="1"/>
          </a:p>
        </p:txBody>
      </p:sp>
      <p:sp>
        <p:nvSpPr>
          <p:cNvPr id="212" name="Google Shape;212;p38"/>
          <p:cNvSpPr txBox="1"/>
          <p:nvPr>
            <p:ph idx="1" type="body"/>
          </p:nvPr>
        </p:nvSpPr>
        <p:spPr>
          <a:xfrm>
            <a:off x="311700" y="1152475"/>
            <a:ext cx="8520600" cy="41646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latin typeface="Consolas"/>
                <a:ea typeface="Consolas"/>
                <a:cs typeface="Consolas"/>
                <a:sym typeface="Consolas"/>
              </a:rPr>
              <a:t>INSERT OVERWRITE DIRECTORY '/user/svallej5/_project/results/assis_trimmed/'</a:t>
            </a:r>
            <a:endParaRPr>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
                <a:latin typeface="Consolas"/>
                <a:ea typeface="Consolas"/>
                <a:cs typeface="Consolas"/>
                <a:sym typeface="Consolas"/>
              </a:rPr>
              <a:t>ROW FORMAT DELIMITED</a:t>
            </a:r>
            <a:endParaRPr>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
                <a:latin typeface="Consolas"/>
                <a:ea typeface="Consolas"/>
                <a:cs typeface="Consolas"/>
                <a:sym typeface="Consolas"/>
              </a:rPr>
              <a:t>FIELDS TERMINATED BY '\t'</a:t>
            </a:r>
            <a:endParaRPr>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
                <a:latin typeface="Consolas"/>
                <a:ea typeface="Consolas"/>
                <a:cs typeface="Consolas"/>
                <a:sym typeface="Consolas"/>
              </a:rPr>
              <a:t>STORED AS TEXTFILE</a:t>
            </a:r>
            <a:endParaRPr>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
                <a:latin typeface="Consolas"/>
                <a:ea typeface="Consolas"/>
                <a:cs typeface="Consolas"/>
                <a:sym typeface="Consolas"/>
              </a:rPr>
              <a:t>SELECT</a:t>
            </a:r>
            <a:endParaRPr>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
                <a:latin typeface="Consolas"/>
                <a:ea typeface="Consolas"/>
                <a:cs typeface="Consolas"/>
                <a:sym typeface="Consolas"/>
              </a:rPr>
              <a:t>    action_date, total_funding_amount,</a:t>
            </a:r>
            <a:endParaRPr>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
                <a:latin typeface="Consolas"/>
                <a:ea typeface="Consolas"/>
                <a:cs typeface="Consolas"/>
                <a:sym typeface="Consolas"/>
              </a:rPr>
              <a:t>    recipient_name,</a:t>
            </a:r>
            <a:endParaRPr>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
                <a:latin typeface="Consolas"/>
                <a:ea typeface="Consolas"/>
                <a:cs typeface="Consolas"/>
                <a:sym typeface="Consolas"/>
              </a:rPr>
              <a:t>    recipient_address_line_1,</a:t>
            </a:r>
            <a:endParaRPr>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
                <a:latin typeface="Consolas"/>
                <a:ea typeface="Consolas"/>
                <a:cs typeface="Consolas"/>
                <a:sym typeface="Consolas"/>
              </a:rPr>
              <a:t>    recipient_city_name, recipient_state_name,</a:t>
            </a:r>
            <a:endParaRPr>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
                <a:latin typeface="Consolas"/>
                <a:ea typeface="Consolas"/>
                <a:cs typeface="Consolas"/>
                <a:sym typeface="Consolas"/>
              </a:rPr>
              <a:t>    awarding_agency_name,</a:t>
            </a:r>
            <a:endParaRPr>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
                <a:latin typeface="Consolas"/>
                <a:ea typeface="Consolas"/>
                <a:cs typeface="Consolas"/>
                <a:sym typeface="Consolas"/>
              </a:rPr>
              <a:t>    assistance_type_description, award_description</a:t>
            </a:r>
            <a:endParaRPr>
              <a:latin typeface="Consolas"/>
              <a:ea typeface="Consolas"/>
              <a:cs typeface="Consolas"/>
              <a:sym typeface="Consolas"/>
            </a:endParaRPr>
          </a:p>
          <a:p>
            <a:pPr indent="0" lvl="0" marL="0" rtl="0" algn="l">
              <a:lnSpc>
                <a:spcPct val="100000"/>
              </a:lnSpc>
              <a:spcBef>
                <a:spcPts val="0"/>
              </a:spcBef>
              <a:spcAft>
                <a:spcPts val="0"/>
              </a:spcAft>
              <a:buNone/>
            </a:pPr>
            <a:r>
              <a:rPr lang="en">
                <a:latin typeface="Consolas"/>
                <a:ea typeface="Consolas"/>
                <a:cs typeface="Consolas"/>
                <a:sym typeface="Consolas"/>
              </a:rPr>
              <a:t>FROM assist_prime_trimmed;</a:t>
            </a:r>
            <a:endParaRPr>
              <a:latin typeface="Consolas"/>
              <a:ea typeface="Consolas"/>
              <a:cs typeface="Consolas"/>
              <a:sym typeface="Consolas"/>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6" name="Shape 216"/>
        <p:cNvGrpSpPr/>
        <p:nvPr/>
      </p:nvGrpSpPr>
      <p:grpSpPr>
        <a:xfrm>
          <a:off x="0" y="0"/>
          <a:ext cx="0" cy="0"/>
          <a:chOff x="0" y="0"/>
          <a:chExt cx="0" cy="0"/>
        </a:xfrm>
      </p:grpSpPr>
      <p:sp>
        <p:nvSpPr>
          <p:cNvPr id="217" name="Google Shape;217;p3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3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19" name="Google Shape;219;p39"/>
          <p:cNvPicPr preferRelativeResize="0"/>
          <p:nvPr/>
        </p:nvPicPr>
        <p:blipFill>
          <a:blip r:embed="rId3">
            <a:alphaModFix/>
          </a:blip>
          <a:stretch>
            <a:fillRect/>
          </a:stretch>
        </p:blipFill>
        <p:spPr>
          <a:xfrm>
            <a:off x="38100" y="204775"/>
            <a:ext cx="9067800" cy="47339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3" name="Shape 223"/>
        <p:cNvGrpSpPr/>
        <p:nvPr/>
      </p:nvGrpSpPr>
      <p:grpSpPr>
        <a:xfrm>
          <a:off x="0" y="0"/>
          <a:ext cx="0" cy="0"/>
          <a:chOff x="0" y="0"/>
          <a:chExt cx="0" cy="0"/>
        </a:xfrm>
      </p:grpSpPr>
      <p:sp>
        <p:nvSpPr>
          <p:cNvPr id="224" name="Google Shape;224;p4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t>Contracts</a:t>
            </a:r>
            <a:r>
              <a:rPr b="1" lang="en"/>
              <a:t> Data</a:t>
            </a:r>
            <a:endParaRPr b="1"/>
          </a:p>
        </p:txBody>
      </p:sp>
      <p:sp>
        <p:nvSpPr>
          <p:cNvPr id="225" name="Google Shape;225;p40"/>
          <p:cNvSpPr txBox="1"/>
          <p:nvPr>
            <p:ph idx="1" type="body"/>
          </p:nvPr>
        </p:nvSpPr>
        <p:spPr>
          <a:xfrm>
            <a:off x="311700" y="1152475"/>
            <a:ext cx="8520600" cy="41646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latin typeface="Consolas"/>
                <a:ea typeface="Consolas"/>
                <a:cs typeface="Consolas"/>
                <a:sym typeface="Consolas"/>
              </a:rPr>
              <a:t>INSERT OVERWRITE DIRECTORY '/user/svallej5/_project/results/contr_trimmed/'</a:t>
            </a:r>
            <a:endParaRPr>
              <a:latin typeface="Consolas"/>
              <a:ea typeface="Consolas"/>
              <a:cs typeface="Consolas"/>
              <a:sym typeface="Consolas"/>
            </a:endParaRPr>
          </a:p>
          <a:p>
            <a:pPr indent="0" lvl="0" marL="0" rtl="0" algn="l">
              <a:lnSpc>
                <a:spcPct val="100000"/>
              </a:lnSpc>
              <a:spcBef>
                <a:spcPts val="0"/>
              </a:spcBef>
              <a:spcAft>
                <a:spcPts val="0"/>
              </a:spcAft>
              <a:buNone/>
            </a:pPr>
            <a:r>
              <a:rPr lang="en">
                <a:latin typeface="Consolas"/>
                <a:ea typeface="Consolas"/>
                <a:cs typeface="Consolas"/>
                <a:sym typeface="Consolas"/>
              </a:rPr>
              <a:t>ROW FORMAT DELIMITED</a:t>
            </a:r>
            <a:endParaRPr>
              <a:latin typeface="Consolas"/>
              <a:ea typeface="Consolas"/>
              <a:cs typeface="Consolas"/>
              <a:sym typeface="Consolas"/>
            </a:endParaRPr>
          </a:p>
          <a:p>
            <a:pPr indent="0" lvl="0" marL="0" rtl="0" algn="l">
              <a:lnSpc>
                <a:spcPct val="100000"/>
              </a:lnSpc>
              <a:spcBef>
                <a:spcPts val="0"/>
              </a:spcBef>
              <a:spcAft>
                <a:spcPts val="0"/>
              </a:spcAft>
              <a:buNone/>
            </a:pPr>
            <a:r>
              <a:rPr lang="en">
                <a:latin typeface="Consolas"/>
                <a:ea typeface="Consolas"/>
                <a:cs typeface="Consolas"/>
                <a:sym typeface="Consolas"/>
              </a:rPr>
              <a:t>FIELDS TERMINATED BY '\t'</a:t>
            </a:r>
            <a:endParaRPr>
              <a:latin typeface="Consolas"/>
              <a:ea typeface="Consolas"/>
              <a:cs typeface="Consolas"/>
              <a:sym typeface="Consolas"/>
            </a:endParaRPr>
          </a:p>
          <a:p>
            <a:pPr indent="0" lvl="0" marL="0" rtl="0" algn="l">
              <a:lnSpc>
                <a:spcPct val="100000"/>
              </a:lnSpc>
              <a:spcBef>
                <a:spcPts val="0"/>
              </a:spcBef>
              <a:spcAft>
                <a:spcPts val="0"/>
              </a:spcAft>
              <a:buNone/>
            </a:pPr>
            <a:r>
              <a:rPr lang="en">
                <a:latin typeface="Consolas"/>
                <a:ea typeface="Consolas"/>
                <a:cs typeface="Consolas"/>
                <a:sym typeface="Consolas"/>
              </a:rPr>
              <a:t>STORED AS TEXTFILE</a:t>
            </a:r>
            <a:endParaRPr>
              <a:latin typeface="Consolas"/>
              <a:ea typeface="Consolas"/>
              <a:cs typeface="Consolas"/>
              <a:sym typeface="Consolas"/>
            </a:endParaRPr>
          </a:p>
          <a:p>
            <a:pPr indent="0" lvl="0" marL="0" rtl="0" algn="l">
              <a:lnSpc>
                <a:spcPct val="100000"/>
              </a:lnSpc>
              <a:spcBef>
                <a:spcPts val="0"/>
              </a:spcBef>
              <a:spcAft>
                <a:spcPts val="0"/>
              </a:spcAft>
              <a:buNone/>
            </a:pPr>
            <a:r>
              <a:rPr lang="en">
                <a:latin typeface="Consolas"/>
                <a:ea typeface="Consolas"/>
                <a:cs typeface="Consolas"/>
                <a:sym typeface="Consolas"/>
              </a:rPr>
              <a:t>SELECT</a:t>
            </a:r>
            <a:endParaRPr>
              <a:latin typeface="Consolas"/>
              <a:ea typeface="Consolas"/>
              <a:cs typeface="Consolas"/>
              <a:sym typeface="Consolas"/>
            </a:endParaRPr>
          </a:p>
          <a:p>
            <a:pPr indent="0" lvl="0" marL="0" rtl="0" algn="l">
              <a:lnSpc>
                <a:spcPct val="100000"/>
              </a:lnSpc>
              <a:spcBef>
                <a:spcPts val="0"/>
              </a:spcBef>
              <a:spcAft>
                <a:spcPts val="0"/>
              </a:spcAft>
              <a:buNone/>
            </a:pPr>
            <a:r>
              <a:rPr lang="en">
                <a:latin typeface="Consolas"/>
                <a:ea typeface="Consolas"/>
                <a:cs typeface="Consolas"/>
                <a:sym typeface="Consolas"/>
              </a:rPr>
              <a:t>    action_date, current_total_value_of_award,</a:t>
            </a:r>
            <a:endParaRPr>
              <a:latin typeface="Consolas"/>
              <a:ea typeface="Consolas"/>
              <a:cs typeface="Consolas"/>
              <a:sym typeface="Consolas"/>
            </a:endParaRPr>
          </a:p>
          <a:p>
            <a:pPr indent="0" lvl="0" marL="0" rtl="0" algn="l">
              <a:lnSpc>
                <a:spcPct val="100000"/>
              </a:lnSpc>
              <a:spcBef>
                <a:spcPts val="0"/>
              </a:spcBef>
              <a:spcAft>
                <a:spcPts val="0"/>
              </a:spcAft>
              <a:buNone/>
            </a:pPr>
            <a:r>
              <a:rPr lang="en">
                <a:latin typeface="Consolas"/>
                <a:ea typeface="Consolas"/>
                <a:cs typeface="Consolas"/>
                <a:sym typeface="Consolas"/>
              </a:rPr>
              <a:t>    recipient_name,</a:t>
            </a:r>
            <a:endParaRPr>
              <a:latin typeface="Consolas"/>
              <a:ea typeface="Consolas"/>
              <a:cs typeface="Consolas"/>
              <a:sym typeface="Consolas"/>
            </a:endParaRPr>
          </a:p>
          <a:p>
            <a:pPr indent="0" lvl="0" marL="0" rtl="0" algn="l">
              <a:lnSpc>
                <a:spcPct val="100000"/>
              </a:lnSpc>
              <a:spcBef>
                <a:spcPts val="0"/>
              </a:spcBef>
              <a:spcAft>
                <a:spcPts val="0"/>
              </a:spcAft>
              <a:buNone/>
            </a:pPr>
            <a:r>
              <a:rPr lang="en">
                <a:latin typeface="Consolas"/>
                <a:ea typeface="Consolas"/>
                <a:cs typeface="Consolas"/>
                <a:sym typeface="Consolas"/>
              </a:rPr>
              <a:t>    recipient_address_line_1,</a:t>
            </a:r>
            <a:endParaRPr>
              <a:latin typeface="Consolas"/>
              <a:ea typeface="Consolas"/>
              <a:cs typeface="Consolas"/>
              <a:sym typeface="Consolas"/>
            </a:endParaRPr>
          </a:p>
          <a:p>
            <a:pPr indent="0" lvl="0" marL="0" rtl="0" algn="l">
              <a:lnSpc>
                <a:spcPct val="100000"/>
              </a:lnSpc>
              <a:spcBef>
                <a:spcPts val="0"/>
              </a:spcBef>
              <a:spcAft>
                <a:spcPts val="0"/>
              </a:spcAft>
              <a:buNone/>
            </a:pPr>
            <a:r>
              <a:rPr lang="en">
                <a:latin typeface="Consolas"/>
                <a:ea typeface="Consolas"/>
                <a:cs typeface="Consolas"/>
                <a:sym typeface="Consolas"/>
              </a:rPr>
              <a:t>    recipient_city_name, recipient_state_name,</a:t>
            </a:r>
            <a:endParaRPr>
              <a:latin typeface="Consolas"/>
              <a:ea typeface="Consolas"/>
              <a:cs typeface="Consolas"/>
              <a:sym typeface="Consolas"/>
            </a:endParaRPr>
          </a:p>
          <a:p>
            <a:pPr indent="0" lvl="0" marL="0" rtl="0" algn="l">
              <a:lnSpc>
                <a:spcPct val="100000"/>
              </a:lnSpc>
              <a:spcBef>
                <a:spcPts val="0"/>
              </a:spcBef>
              <a:spcAft>
                <a:spcPts val="0"/>
              </a:spcAft>
              <a:buNone/>
            </a:pPr>
            <a:r>
              <a:rPr lang="en">
                <a:latin typeface="Consolas"/>
                <a:ea typeface="Consolas"/>
                <a:cs typeface="Consolas"/>
                <a:sym typeface="Consolas"/>
              </a:rPr>
              <a:t>    awarding_agency_name,</a:t>
            </a:r>
            <a:endParaRPr>
              <a:latin typeface="Consolas"/>
              <a:ea typeface="Consolas"/>
              <a:cs typeface="Consolas"/>
              <a:sym typeface="Consolas"/>
            </a:endParaRPr>
          </a:p>
          <a:p>
            <a:pPr indent="0" lvl="0" marL="0" rtl="0" algn="l">
              <a:lnSpc>
                <a:spcPct val="100000"/>
              </a:lnSpc>
              <a:spcBef>
                <a:spcPts val="0"/>
              </a:spcBef>
              <a:spcAft>
                <a:spcPts val="0"/>
              </a:spcAft>
              <a:buNone/>
            </a:pPr>
            <a:r>
              <a:rPr lang="en">
                <a:latin typeface="Consolas"/>
                <a:ea typeface="Consolas"/>
                <a:cs typeface="Consolas"/>
                <a:sym typeface="Consolas"/>
              </a:rPr>
              <a:t>    award_type, award_description</a:t>
            </a:r>
            <a:endParaRPr>
              <a:latin typeface="Consolas"/>
              <a:ea typeface="Consolas"/>
              <a:cs typeface="Consolas"/>
              <a:sym typeface="Consolas"/>
            </a:endParaRPr>
          </a:p>
          <a:p>
            <a:pPr indent="0" lvl="0" marL="0" rtl="0" algn="l">
              <a:lnSpc>
                <a:spcPct val="100000"/>
              </a:lnSpc>
              <a:spcBef>
                <a:spcPts val="0"/>
              </a:spcBef>
              <a:spcAft>
                <a:spcPts val="0"/>
              </a:spcAft>
              <a:buNone/>
            </a:pPr>
            <a:r>
              <a:rPr lang="en">
                <a:latin typeface="Consolas"/>
                <a:ea typeface="Consolas"/>
                <a:cs typeface="Consolas"/>
                <a:sym typeface="Consolas"/>
              </a:rPr>
              <a:t>FROM contracts_prime_trimmed;</a:t>
            </a:r>
            <a:endParaRPr>
              <a:latin typeface="Consolas"/>
              <a:ea typeface="Consolas"/>
              <a:cs typeface="Consolas"/>
              <a:sym typeface="Consolas"/>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9" name="Shape 229"/>
        <p:cNvGrpSpPr/>
        <p:nvPr/>
      </p:nvGrpSpPr>
      <p:grpSpPr>
        <a:xfrm>
          <a:off x="0" y="0"/>
          <a:ext cx="0" cy="0"/>
          <a:chOff x="0" y="0"/>
          <a:chExt cx="0" cy="0"/>
        </a:xfrm>
      </p:grpSpPr>
      <p:sp>
        <p:nvSpPr>
          <p:cNvPr id="230" name="Google Shape;230;p4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4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32" name="Google Shape;232;p41"/>
          <p:cNvPicPr preferRelativeResize="0"/>
          <p:nvPr/>
        </p:nvPicPr>
        <p:blipFill>
          <a:blip r:embed="rId3">
            <a:alphaModFix/>
          </a:blip>
          <a:stretch>
            <a:fillRect/>
          </a:stretch>
        </p:blipFill>
        <p:spPr>
          <a:xfrm>
            <a:off x="38100" y="204788"/>
            <a:ext cx="9067800" cy="47339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 name="Shape 65"/>
        <p:cNvGrpSpPr/>
        <p:nvPr/>
      </p:nvGrpSpPr>
      <p:grpSpPr>
        <a:xfrm>
          <a:off x="0" y="0"/>
          <a:ext cx="0" cy="0"/>
          <a:chOff x="0" y="0"/>
          <a:chExt cx="0" cy="0"/>
        </a:xfrm>
      </p:grpSpPr>
      <p:sp>
        <p:nvSpPr>
          <p:cNvPr id="66" name="Google Shape;66;p15"/>
          <p:cNvSpPr txBox="1"/>
          <p:nvPr>
            <p:ph idx="1" type="body"/>
          </p:nvPr>
        </p:nvSpPr>
        <p:spPr>
          <a:xfrm>
            <a:off x="311700" y="1121625"/>
            <a:ext cx="8520600" cy="34164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sz="1200">
              <a:solidFill>
                <a:srgbClr val="000000"/>
              </a:solidFill>
            </a:endParaRPr>
          </a:p>
          <a:p>
            <a:pPr indent="-406400" lvl="0" marL="457200" rtl="0" algn="l">
              <a:spcBef>
                <a:spcPts val="1600"/>
              </a:spcBef>
              <a:spcAft>
                <a:spcPts val="0"/>
              </a:spcAft>
              <a:buClr>
                <a:srgbClr val="000000"/>
              </a:buClr>
              <a:buSzPts val="2800"/>
              <a:buChar char="●"/>
            </a:pPr>
            <a:r>
              <a:rPr lang="en" sz="2800">
                <a:solidFill>
                  <a:srgbClr val="000000"/>
                </a:solidFill>
              </a:rPr>
              <a:t>The official source for spending data for the U.S. Government.</a:t>
            </a:r>
            <a:endParaRPr sz="2800">
              <a:solidFill>
                <a:srgbClr val="000000"/>
              </a:solidFill>
            </a:endParaRPr>
          </a:p>
          <a:p>
            <a:pPr indent="-406400" lvl="0" marL="457200" rtl="0" algn="l">
              <a:spcBef>
                <a:spcPts val="0"/>
              </a:spcBef>
              <a:spcAft>
                <a:spcPts val="0"/>
              </a:spcAft>
              <a:buClr>
                <a:srgbClr val="000000"/>
              </a:buClr>
              <a:buSzPts val="2800"/>
              <a:buChar char="●"/>
            </a:pPr>
            <a:r>
              <a:rPr lang="en" sz="2800">
                <a:solidFill>
                  <a:srgbClr val="000000"/>
                </a:solidFill>
              </a:rPr>
              <a:t>Data is uploaded directly from more than a hundred federal agencies' financial systems.</a:t>
            </a:r>
            <a:endParaRPr sz="2800">
              <a:solidFill>
                <a:srgbClr val="000000"/>
              </a:solidFill>
            </a:endParaRPr>
          </a:p>
          <a:p>
            <a:pPr indent="-406400" lvl="0" marL="457200" rtl="0" algn="l">
              <a:spcBef>
                <a:spcPts val="0"/>
              </a:spcBef>
              <a:spcAft>
                <a:spcPts val="0"/>
              </a:spcAft>
              <a:buClr>
                <a:srgbClr val="000000"/>
              </a:buClr>
              <a:buSzPts val="2800"/>
              <a:buChar char="●"/>
            </a:pPr>
            <a:r>
              <a:rPr lang="en" sz="2800">
                <a:solidFill>
                  <a:srgbClr val="000000"/>
                </a:solidFill>
              </a:rPr>
              <a:t>See how your tax money is being spent!</a:t>
            </a:r>
            <a:endParaRPr sz="2800">
              <a:solidFill>
                <a:srgbClr val="000000"/>
              </a:solidFill>
            </a:endParaRPr>
          </a:p>
        </p:txBody>
      </p:sp>
      <p:pic>
        <p:nvPicPr>
          <p:cNvPr id="67" name="Google Shape;67;p15"/>
          <p:cNvPicPr preferRelativeResize="0"/>
          <p:nvPr/>
        </p:nvPicPr>
        <p:blipFill>
          <a:blip r:embed="rId3">
            <a:alphaModFix/>
          </a:blip>
          <a:stretch>
            <a:fillRect/>
          </a:stretch>
        </p:blipFill>
        <p:spPr>
          <a:xfrm>
            <a:off x="1724813" y="122875"/>
            <a:ext cx="5694375" cy="99875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6" name="Shape 236"/>
        <p:cNvGrpSpPr/>
        <p:nvPr/>
      </p:nvGrpSpPr>
      <p:grpSpPr>
        <a:xfrm>
          <a:off x="0" y="0"/>
          <a:ext cx="0" cy="0"/>
          <a:chOff x="0" y="0"/>
          <a:chExt cx="0" cy="0"/>
        </a:xfrm>
      </p:grpSpPr>
      <p:sp>
        <p:nvSpPr>
          <p:cNvPr id="237" name="Google Shape;237;p42"/>
          <p:cNvSpPr txBox="1"/>
          <p:nvPr>
            <p:ph type="title"/>
          </p:nvPr>
        </p:nvSpPr>
        <p:spPr>
          <a:xfrm>
            <a:off x="0" y="0"/>
            <a:ext cx="914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t>Documents</a:t>
            </a:r>
            <a:endParaRPr b="1"/>
          </a:p>
        </p:txBody>
      </p:sp>
      <p:sp>
        <p:nvSpPr>
          <p:cNvPr id="238" name="Google Shape;238;p4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800" u="sng">
                <a:solidFill>
                  <a:schemeClr val="hlink"/>
                </a:solidFill>
                <a:hlinkClick r:id="rId3"/>
              </a:rPr>
              <a:t>Github Repository</a:t>
            </a:r>
            <a:endParaRPr sz="2800"/>
          </a:p>
          <a:p>
            <a:pPr indent="0" lvl="0" marL="0" rtl="0" algn="l">
              <a:spcBef>
                <a:spcPts val="1600"/>
              </a:spcBef>
              <a:spcAft>
                <a:spcPts val="1600"/>
              </a:spcAft>
              <a:buNone/>
            </a:pPr>
            <a:r>
              <a:rPr lang="en" sz="2800" u="sng">
                <a:solidFill>
                  <a:schemeClr val="hlink"/>
                </a:solidFill>
                <a:hlinkClick r:id="rId4"/>
              </a:rPr>
              <a:t>US Spending Data</a:t>
            </a:r>
            <a:endParaRPr sz="2800"/>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2" name="Shape 242"/>
        <p:cNvGrpSpPr/>
        <p:nvPr/>
      </p:nvGrpSpPr>
      <p:grpSpPr>
        <a:xfrm>
          <a:off x="0" y="0"/>
          <a:ext cx="0" cy="0"/>
          <a:chOff x="0" y="0"/>
          <a:chExt cx="0" cy="0"/>
        </a:xfrm>
      </p:grpSpPr>
      <p:sp>
        <p:nvSpPr>
          <p:cNvPr id="243" name="Google Shape;243;p4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4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45" name="Google Shape;245;p43"/>
          <p:cNvPicPr preferRelativeResize="0"/>
          <p:nvPr/>
        </p:nvPicPr>
        <p:blipFill>
          <a:blip r:embed="rId3">
            <a:alphaModFix/>
          </a:blip>
          <a:stretch>
            <a:fillRect/>
          </a:stretch>
        </p:blipFill>
        <p:spPr>
          <a:xfrm>
            <a:off x="0" y="145256"/>
            <a:ext cx="9144000" cy="4852988"/>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 name="Shape 71"/>
        <p:cNvGrpSpPr/>
        <p:nvPr/>
      </p:nvGrpSpPr>
      <p:grpSpPr>
        <a:xfrm>
          <a:off x="0" y="0"/>
          <a:ext cx="0" cy="0"/>
          <a:chOff x="0" y="0"/>
          <a:chExt cx="0" cy="0"/>
        </a:xfrm>
      </p:grpSpPr>
      <p:sp>
        <p:nvSpPr>
          <p:cNvPr id="72" name="Google Shape;72;p16"/>
          <p:cNvSpPr txBox="1"/>
          <p:nvPr>
            <p:ph type="title"/>
          </p:nvPr>
        </p:nvSpPr>
        <p:spPr>
          <a:xfrm>
            <a:off x="0" y="0"/>
            <a:ext cx="914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t>Data Source Information</a:t>
            </a:r>
            <a:endParaRPr b="1"/>
          </a:p>
        </p:txBody>
      </p:sp>
      <p:sp>
        <p:nvSpPr>
          <p:cNvPr id="73" name="Google Shape;73;p1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rgbClr val="000000"/>
                </a:solidFill>
              </a:rPr>
              <a:t>Data Size: ~12GB</a:t>
            </a:r>
            <a:endParaRPr sz="2800">
              <a:solidFill>
                <a:srgbClr val="000000"/>
              </a:solidFill>
            </a:endParaRPr>
          </a:p>
          <a:p>
            <a:pPr indent="0" lvl="0" marL="0" rtl="0" algn="l">
              <a:spcBef>
                <a:spcPts val="1600"/>
              </a:spcBef>
              <a:spcAft>
                <a:spcPts val="0"/>
              </a:spcAft>
              <a:buNone/>
            </a:pPr>
            <a:r>
              <a:rPr lang="en" sz="2800">
                <a:solidFill>
                  <a:srgbClr val="000000"/>
                </a:solidFill>
              </a:rPr>
              <a:t>Data Source URL: </a:t>
            </a:r>
            <a:r>
              <a:rPr lang="en" sz="2800" u="sng">
                <a:solidFill>
                  <a:schemeClr val="hlink"/>
                </a:solidFill>
                <a:hlinkClick r:id="rId3"/>
              </a:rPr>
              <a:t>https://www.usaspending.gov/#/download_center/award_data_archive</a:t>
            </a:r>
            <a:endParaRPr sz="2800"/>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 name="Shape 77"/>
        <p:cNvGrpSpPr/>
        <p:nvPr/>
      </p:nvGrpSpPr>
      <p:grpSpPr>
        <a:xfrm>
          <a:off x="0" y="0"/>
          <a:ext cx="0" cy="0"/>
          <a:chOff x="0" y="0"/>
          <a:chExt cx="0" cy="0"/>
        </a:xfrm>
      </p:grpSpPr>
      <p:sp>
        <p:nvSpPr>
          <p:cNvPr id="78" name="Google Shape;78;p17"/>
          <p:cNvSpPr txBox="1"/>
          <p:nvPr>
            <p:ph type="title"/>
          </p:nvPr>
        </p:nvSpPr>
        <p:spPr>
          <a:xfrm>
            <a:off x="0" y="0"/>
            <a:ext cx="914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t>What do we want to find?</a:t>
            </a:r>
            <a:endParaRPr b="1"/>
          </a:p>
        </p:txBody>
      </p:sp>
      <p:sp>
        <p:nvSpPr>
          <p:cNvPr id="79" name="Google Shape;79;p17"/>
          <p:cNvSpPr txBox="1"/>
          <p:nvPr>
            <p:ph idx="1" type="body"/>
          </p:nvPr>
        </p:nvSpPr>
        <p:spPr>
          <a:xfrm>
            <a:off x="229400" y="1152475"/>
            <a:ext cx="8520600" cy="34164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Clr>
                <a:schemeClr val="dk1"/>
              </a:buClr>
              <a:buSzPts val="1100"/>
              <a:buFont typeface="Arial"/>
              <a:buNone/>
            </a:pPr>
            <a:r>
              <a:rPr lang="en" sz="2800">
                <a:solidFill>
                  <a:schemeClr val="dk1"/>
                </a:solidFill>
              </a:rPr>
              <a:t>We're going to evaluate this data to find minimum, maximum, averages, and other similar metrics about U.S. spending in the 2017-18 fiscal year, as well as visualizing it through a graph to find trends. We can also gain insights about the spending behavior as it relates to the type of spending and the contractors used.</a:t>
            </a:r>
            <a:endParaRPr sz="2800"/>
          </a:p>
          <a:p>
            <a:pPr indent="0" lvl="0" marL="457200" rtl="0" algn="l">
              <a:spcBef>
                <a:spcPts val="0"/>
              </a:spcBef>
              <a:spcAft>
                <a:spcPts val="0"/>
              </a:spcAft>
              <a:buNone/>
            </a:pPr>
            <a:r>
              <a:t/>
            </a:r>
            <a:endParaRPr sz="28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 name="Shape 83"/>
        <p:cNvGrpSpPr/>
        <p:nvPr/>
      </p:nvGrpSpPr>
      <p:grpSpPr>
        <a:xfrm>
          <a:off x="0" y="0"/>
          <a:ext cx="0" cy="0"/>
          <a:chOff x="0" y="0"/>
          <a:chExt cx="0" cy="0"/>
        </a:xfrm>
      </p:grpSpPr>
      <p:sp>
        <p:nvSpPr>
          <p:cNvPr id="84" name="Google Shape;84;p18"/>
          <p:cNvSpPr txBox="1"/>
          <p:nvPr>
            <p:ph type="title"/>
          </p:nvPr>
        </p:nvSpPr>
        <p:spPr>
          <a:xfrm>
            <a:off x="0" y="0"/>
            <a:ext cx="914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t>Hadoop &amp; Hive Versions</a:t>
            </a:r>
            <a:endParaRPr b="1"/>
          </a:p>
        </p:txBody>
      </p:sp>
      <p:graphicFrame>
        <p:nvGraphicFramePr>
          <p:cNvPr id="85" name="Google Shape;85;p18"/>
          <p:cNvGraphicFramePr/>
          <p:nvPr/>
        </p:nvGraphicFramePr>
        <p:xfrm>
          <a:off x="952500" y="1793250"/>
          <a:ext cx="3000000" cy="3000000"/>
        </p:xfrm>
        <a:graphic>
          <a:graphicData uri="http://schemas.openxmlformats.org/drawingml/2006/table">
            <a:tbl>
              <a:tblPr>
                <a:noFill/>
                <a:tableStyleId>{A30176C2-E8F3-4BDC-8AB8-6E485354BDAE}</a:tableStyleId>
              </a:tblPr>
              <a:tblGrid>
                <a:gridCol w="3619500"/>
                <a:gridCol w="3619500"/>
              </a:tblGrid>
              <a:tr h="947875">
                <a:tc>
                  <a:txBody>
                    <a:bodyPr>
                      <a:noAutofit/>
                    </a:bodyPr>
                    <a:lstStyle/>
                    <a:p>
                      <a:pPr indent="0" lvl="0" marL="0" rtl="0" algn="ctr">
                        <a:spcBef>
                          <a:spcPts val="0"/>
                        </a:spcBef>
                        <a:spcAft>
                          <a:spcPts val="0"/>
                        </a:spcAft>
                        <a:buNone/>
                      </a:pPr>
                      <a:r>
                        <a:rPr lang="en" sz="2800"/>
                        <a:t>Hadoop</a:t>
                      </a:r>
                      <a:endParaRPr sz="2800"/>
                    </a:p>
                  </a:txBody>
                  <a:tcPr marT="274300" marB="91425" marR="91425" marL="91425"/>
                </a:tc>
                <a:tc>
                  <a:txBody>
                    <a:bodyPr>
                      <a:noAutofit/>
                    </a:bodyPr>
                    <a:lstStyle/>
                    <a:p>
                      <a:pPr indent="0" lvl="0" marL="0" rtl="0" algn="ctr">
                        <a:spcBef>
                          <a:spcPts val="0"/>
                        </a:spcBef>
                        <a:spcAft>
                          <a:spcPts val="0"/>
                        </a:spcAft>
                        <a:buNone/>
                      </a:pPr>
                      <a:r>
                        <a:rPr lang="en" sz="2800"/>
                        <a:t>Hadoop 2.7.1.2.4.2.0-258</a:t>
                      </a:r>
                      <a:endParaRPr sz="2800"/>
                    </a:p>
                  </a:txBody>
                  <a:tcPr marT="91425" marB="91425" marR="91425" marL="91425"/>
                </a:tc>
              </a:tr>
              <a:tr h="947875">
                <a:tc>
                  <a:txBody>
                    <a:bodyPr>
                      <a:noAutofit/>
                    </a:bodyPr>
                    <a:lstStyle/>
                    <a:p>
                      <a:pPr indent="0" lvl="0" marL="0" rtl="0" algn="ctr">
                        <a:spcBef>
                          <a:spcPts val="0"/>
                        </a:spcBef>
                        <a:spcAft>
                          <a:spcPts val="0"/>
                        </a:spcAft>
                        <a:buNone/>
                      </a:pPr>
                      <a:r>
                        <a:rPr lang="en" sz="2800"/>
                        <a:t>Hive</a:t>
                      </a:r>
                      <a:endParaRPr sz="2800"/>
                    </a:p>
                  </a:txBody>
                  <a:tcPr marT="274300" marB="91425" marR="91425" marL="91425"/>
                </a:tc>
                <a:tc>
                  <a:txBody>
                    <a:bodyPr>
                      <a:noAutofit/>
                    </a:bodyPr>
                    <a:lstStyle/>
                    <a:p>
                      <a:pPr indent="0" lvl="0" marL="0" rtl="0" algn="ctr">
                        <a:spcBef>
                          <a:spcPts val="0"/>
                        </a:spcBef>
                        <a:spcAft>
                          <a:spcPts val="0"/>
                        </a:spcAft>
                        <a:buNone/>
                      </a:pPr>
                      <a:r>
                        <a:rPr lang="en" sz="2800"/>
                        <a:t>Hive 1.2.1000.2.4.2.0-258</a:t>
                      </a:r>
                      <a:endParaRPr sz="2800"/>
                    </a:p>
                  </a:txBody>
                  <a:tcPr marT="91425" marB="91425" marR="91425" marL="91425"/>
                </a:tc>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 name="Shape 89"/>
        <p:cNvGrpSpPr/>
        <p:nvPr/>
      </p:nvGrpSpPr>
      <p:grpSpPr>
        <a:xfrm>
          <a:off x="0" y="0"/>
          <a:ext cx="0" cy="0"/>
          <a:chOff x="0" y="0"/>
          <a:chExt cx="0" cy="0"/>
        </a:xfrm>
      </p:grpSpPr>
      <p:sp>
        <p:nvSpPr>
          <p:cNvPr id="90" name="Google Shape;90;p19"/>
          <p:cNvSpPr txBox="1"/>
          <p:nvPr>
            <p:ph type="title"/>
          </p:nvPr>
        </p:nvSpPr>
        <p:spPr>
          <a:xfrm>
            <a:off x="311700" y="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t>Hadoop &amp; Hive Versions</a:t>
            </a:r>
            <a:endParaRPr b="1"/>
          </a:p>
        </p:txBody>
      </p:sp>
      <p:sp>
        <p:nvSpPr>
          <p:cNvPr id="91" name="Google Shape;91;p19"/>
          <p:cNvSpPr txBox="1"/>
          <p:nvPr>
            <p:ph idx="1" type="body"/>
          </p:nvPr>
        </p:nvSpPr>
        <p:spPr>
          <a:xfrm>
            <a:off x="311700" y="946850"/>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2800">
              <a:solidFill>
                <a:srgbClr val="000000"/>
              </a:solidFill>
            </a:endParaRPr>
          </a:p>
          <a:p>
            <a:pPr indent="0" lvl="0" marL="457200" rtl="0" algn="l">
              <a:spcBef>
                <a:spcPts val="1600"/>
              </a:spcBef>
              <a:spcAft>
                <a:spcPts val="1600"/>
              </a:spcAft>
              <a:buNone/>
            </a:pPr>
            <a:r>
              <a:t/>
            </a:r>
            <a:endParaRPr sz="2800">
              <a:solidFill>
                <a:srgbClr val="000000"/>
              </a:solidFill>
            </a:endParaRPr>
          </a:p>
        </p:txBody>
      </p:sp>
      <p:pic>
        <p:nvPicPr>
          <p:cNvPr id="92" name="Google Shape;92;p19"/>
          <p:cNvPicPr preferRelativeResize="0"/>
          <p:nvPr/>
        </p:nvPicPr>
        <p:blipFill>
          <a:blip r:embed="rId3">
            <a:alphaModFix/>
          </a:blip>
          <a:stretch>
            <a:fillRect/>
          </a:stretch>
        </p:blipFill>
        <p:spPr>
          <a:xfrm>
            <a:off x="594226" y="1675676"/>
            <a:ext cx="7955550" cy="490373"/>
          </a:xfrm>
          <a:prstGeom prst="rect">
            <a:avLst/>
          </a:prstGeom>
          <a:noFill/>
          <a:ln>
            <a:noFill/>
          </a:ln>
        </p:spPr>
      </p:pic>
      <p:pic>
        <p:nvPicPr>
          <p:cNvPr id="93" name="Google Shape;93;p19"/>
          <p:cNvPicPr preferRelativeResize="0"/>
          <p:nvPr/>
        </p:nvPicPr>
        <p:blipFill>
          <a:blip r:embed="rId4">
            <a:alphaModFix/>
          </a:blip>
          <a:stretch>
            <a:fillRect/>
          </a:stretch>
        </p:blipFill>
        <p:spPr>
          <a:xfrm>
            <a:off x="594225" y="2571750"/>
            <a:ext cx="7955558" cy="5727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 name="Shape 97"/>
        <p:cNvGrpSpPr/>
        <p:nvPr/>
      </p:nvGrpSpPr>
      <p:grpSpPr>
        <a:xfrm>
          <a:off x="0" y="0"/>
          <a:ext cx="0" cy="0"/>
          <a:chOff x="0" y="0"/>
          <a:chExt cx="0" cy="0"/>
        </a:xfrm>
      </p:grpSpPr>
      <p:sp>
        <p:nvSpPr>
          <p:cNvPr id="98" name="Google Shape;98;p20"/>
          <p:cNvSpPr txBox="1"/>
          <p:nvPr>
            <p:ph type="title"/>
          </p:nvPr>
        </p:nvSpPr>
        <p:spPr>
          <a:xfrm>
            <a:off x="0" y="0"/>
            <a:ext cx="914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t>Hardware </a:t>
            </a:r>
            <a:r>
              <a:rPr b="1" lang="en">
                <a:highlight>
                  <a:srgbClr val="FFFFFF"/>
                </a:highlight>
              </a:rPr>
              <a:t>Experimental Specifications </a:t>
            </a:r>
            <a:endParaRPr b="1"/>
          </a:p>
        </p:txBody>
      </p:sp>
      <p:graphicFrame>
        <p:nvGraphicFramePr>
          <p:cNvPr id="99" name="Google Shape;99;p20"/>
          <p:cNvGraphicFramePr/>
          <p:nvPr/>
        </p:nvGraphicFramePr>
        <p:xfrm>
          <a:off x="2719175" y="721163"/>
          <a:ext cx="3000000" cy="3000000"/>
        </p:xfrm>
        <a:graphic>
          <a:graphicData uri="http://schemas.openxmlformats.org/drawingml/2006/table">
            <a:tbl>
              <a:tblPr>
                <a:noFill/>
                <a:tableStyleId>{A30176C2-E8F3-4BDC-8AB8-6E485354BDAE}</a:tableStyleId>
              </a:tblPr>
              <a:tblGrid>
                <a:gridCol w="3052300"/>
                <a:gridCol w="3052300"/>
              </a:tblGrid>
              <a:tr h="897500">
                <a:tc>
                  <a:txBody>
                    <a:bodyPr>
                      <a:noAutofit/>
                    </a:bodyPr>
                    <a:lstStyle/>
                    <a:p>
                      <a:pPr indent="0" lvl="0" marL="0" rtl="0" algn="ctr">
                        <a:spcBef>
                          <a:spcPts val="0"/>
                        </a:spcBef>
                        <a:spcAft>
                          <a:spcPts val="0"/>
                        </a:spcAft>
                        <a:buNone/>
                      </a:pPr>
                      <a:r>
                        <a:rPr lang="en" sz="2800"/>
                        <a:t>Oracle Big Data Compute Edition</a:t>
                      </a:r>
                      <a:endParaRPr sz="2800"/>
                    </a:p>
                  </a:txBody>
                  <a:tcPr marT="91425" marB="91425" marR="91425" marL="91425"/>
                </a:tc>
                <a:tc>
                  <a:txBody>
                    <a:bodyPr>
                      <a:noAutofit/>
                    </a:bodyPr>
                    <a:lstStyle/>
                    <a:p>
                      <a:pPr indent="0" lvl="0" marL="0" rtl="0" algn="ctr">
                        <a:spcBef>
                          <a:spcPts val="0"/>
                        </a:spcBef>
                        <a:spcAft>
                          <a:spcPts val="0"/>
                        </a:spcAft>
                        <a:buNone/>
                      </a:pPr>
                      <a:r>
                        <a:rPr lang="en" sz="2800"/>
                        <a:t>5 Nodes</a:t>
                      </a:r>
                      <a:endParaRPr sz="2800"/>
                    </a:p>
                  </a:txBody>
                  <a:tcPr marT="91425" marB="91425" marR="91425" marL="91425" anchor="ctr"/>
                </a:tc>
              </a:tr>
              <a:tr h="586925">
                <a:tc>
                  <a:txBody>
                    <a:bodyPr>
                      <a:noAutofit/>
                    </a:bodyPr>
                    <a:lstStyle/>
                    <a:p>
                      <a:pPr indent="0" lvl="0" marL="0" rtl="0" algn="ctr">
                        <a:spcBef>
                          <a:spcPts val="0"/>
                        </a:spcBef>
                        <a:spcAft>
                          <a:spcPts val="0"/>
                        </a:spcAft>
                        <a:buClr>
                          <a:srgbClr val="000000"/>
                        </a:buClr>
                        <a:buSzPts val="1100"/>
                        <a:buFont typeface="Arial"/>
                        <a:buNone/>
                      </a:pPr>
                      <a:r>
                        <a:rPr lang="en" sz="2800"/>
                        <a:t>OCPUs</a:t>
                      </a:r>
                      <a:endParaRPr sz="2800"/>
                    </a:p>
                  </a:txBody>
                  <a:tcPr marT="91425" marB="91425" marR="91425" marL="91425"/>
                </a:tc>
                <a:tc>
                  <a:txBody>
                    <a:bodyPr>
                      <a:noAutofit/>
                    </a:bodyPr>
                    <a:lstStyle/>
                    <a:p>
                      <a:pPr indent="0" lvl="0" marL="0" rtl="0" algn="ctr">
                        <a:spcBef>
                          <a:spcPts val="0"/>
                        </a:spcBef>
                        <a:spcAft>
                          <a:spcPts val="0"/>
                        </a:spcAft>
                        <a:buNone/>
                      </a:pPr>
                      <a:r>
                        <a:rPr lang="en" sz="2800"/>
                        <a:t>10</a:t>
                      </a:r>
                      <a:endParaRPr sz="2800"/>
                    </a:p>
                  </a:txBody>
                  <a:tcPr marT="91425" marB="91425" marR="91425" marL="91425" anchor="ctr"/>
                </a:tc>
              </a:tr>
              <a:tr h="586925">
                <a:tc>
                  <a:txBody>
                    <a:bodyPr>
                      <a:noAutofit/>
                    </a:bodyPr>
                    <a:lstStyle/>
                    <a:p>
                      <a:pPr indent="0" lvl="0" marL="0" rtl="0" algn="ctr">
                        <a:spcBef>
                          <a:spcPts val="0"/>
                        </a:spcBef>
                        <a:spcAft>
                          <a:spcPts val="0"/>
                        </a:spcAft>
                        <a:buNone/>
                      </a:pPr>
                      <a:r>
                        <a:rPr lang="en" sz="2800"/>
                        <a:t>Memory</a:t>
                      </a:r>
                      <a:endParaRPr sz="2800"/>
                    </a:p>
                  </a:txBody>
                  <a:tcPr marT="91425" marB="91425" marR="91425" marL="91425"/>
                </a:tc>
                <a:tc>
                  <a:txBody>
                    <a:bodyPr>
                      <a:noAutofit/>
                    </a:bodyPr>
                    <a:lstStyle/>
                    <a:p>
                      <a:pPr indent="0" lvl="0" marL="0" rtl="0" algn="ctr">
                        <a:spcBef>
                          <a:spcPts val="0"/>
                        </a:spcBef>
                        <a:spcAft>
                          <a:spcPts val="0"/>
                        </a:spcAft>
                        <a:buNone/>
                      </a:pPr>
                      <a:r>
                        <a:rPr lang="en" sz="2800"/>
                        <a:t>150 GB</a:t>
                      </a:r>
                      <a:endParaRPr sz="2800"/>
                    </a:p>
                  </a:txBody>
                  <a:tcPr marT="91425" marB="91425" marR="91425" marL="91425" anchor="ctr"/>
                </a:tc>
              </a:tr>
              <a:tr h="586925">
                <a:tc>
                  <a:txBody>
                    <a:bodyPr>
                      <a:noAutofit/>
                    </a:bodyPr>
                    <a:lstStyle/>
                    <a:p>
                      <a:pPr indent="0" lvl="0" marL="0" rtl="0" algn="ctr">
                        <a:spcBef>
                          <a:spcPts val="0"/>
                        </a:spcBef>
                        <a:spcAft>
                          <a:spcPts val="0"/>
                        </a:spcAft>
                        <a:buNone/>
                      </a:pPr>
                      <a:r>
                        <a:rPr lang="en" sz="2800"/>
                        <a:t>Storage</a:t>
                      </a:r>
                      <a:endParaRPr sz="2800"/>
                    </a:p>
                  </a:txBody>
                  <a:tcPr marT="91425" marB="91425" marR="91425" marL="91425"/>
                </a:tc>
                <a:tc>
                  <a:txBody>
                    <a:bodyPr>
                      <a:noAutofit/>
                    </a:bodyPr>
                    <a:lstStyle/>
                    <a:p>
                      <a:pPr indent="0" lvl="0" marL="0" rtl="0" algn="ctr">
                        <a:spcBef>
                          <a:spcPts val="0"/>
                        </a:spcBef>
                        <a:spcAft>
                          <a:spcPts val="0"/>
                        </a:spcAft>
                        <a:buNone/>
                      </a:pPr>
                      <a:r>
                        <a:rPr lang="en" sz="2800"/>
                        <a:t>678 GB</a:t>
                      </a:r>
                      <a:endParaRPr sz="2800"/>
                    </a:p>
                  </a:txBody>
                  <a:tcPr marT="91425" marB="91425" marR="91425" marL="91425" anchor="ctr"/>
                </a:tc>
              </a:tr>
              <a:tr h="586925">
                <a:tc>
                  <a:txBody>
                    <a:bodyPr>
                      <a:noAutofit/>
                    </a:bodyPr>
                    <a:lstStyle/>
                    <a:p>
                      <a:pPr indent="0" lvl="0" marL="0" rtl="0" algn="ctr">
                        <a:spcBef>
                          <a:spcPts val="0"/>
                        </a:spcBef>
                        <a:spcAft>
                          <a:spcPts val="0"/>
                        </a:spcAft>
                        <a:buNone/>
                      </a:pPr>
                      <a:r>
                        <a:rPr lang="en" sz="2800"/>
                        <a:t>HDFS Capacity </a:t>
                      </a:r>
                      <a:endParaRPr sz="2800"/>
                    </a:p>
                  </a:txBody>
                  <a:tcPr marT="91425" marB="91425" marR="91425" marL="91425"/>
                </a:tc>
                <a:tc>
                  <a:txBody>
                    <a:bodyPr>
                      <a:noAutofit/>
                    </a:bodyPr>
                    <a:lstStyle/>
                    <a:p>
                      <a:pPr indent="0" lvl="0" marL="0" rtl="0" algn="ctr">
                        <a:spcBef>
                          <a:spcPts val="0"/>
                        </a:spcBef>
                        <a:spcAft>
                          <a:spcPts val="0"/>
                        </a:spcAft>
                        <a:buNone/>
                      </a:pPr>
                      <a:r>
                        <a:rPr lang="en" sz="2800"/>
                        <a:t>147 GB</a:t>
                      </a:r>
                      <a:endParaRPr sz="2800"/>
                    </a:p>
                  </a:txBody>
                  <a:tcPr marT="91425" marB="91425" marR="91425" marL="91425" anchor="ctr"/>
                </a:tc>
              </a:tr>
              <a:tr h="586925">
                <a:tc>
                  <a:txBody>
                    <a:bodyPr>
                      <a:noAutofit/>
                    </a:bodyPr>
                    <a:lstStyle/>
                    <a:p>
                      <a:pPr indent="0" lvl="0" marL="0" rtl="0" algn="ctr">
                        <a:spcBef>
                          <a:spcPts val="0"/>
                        </a:spcBef>
                        <a:spcAft>
                          <a:spcPts val="0"/>
                        </a:spcAft>
                        <a:buNone/>
                      </a:pPr>
                      <a:r>
                        <a:rPr lang="en" sz="2800"/>
                        <a:t>CPU Speed</a:t>
                      </a:r>
                      <a:endParaRPr sz="2800"/>
                    </a:p>
                  </a:txBody>
                  <a:tcPr marT="91425" marB="91425" marR="91425" marL="91425"/>
                </a:tc>
                <a:tc>
                  <a:txBody>
                    <a:bodyPr>
                      <a:noAutofit/>
                    </a:bodyPr>
                    <a:lstStyle/>
                    <a:p>
                      <a:pPr indent="0" lvl="0" marL="0" rtl="0" algn="ctr">
                        <a:spcBef>
                          <a:spcPts val="0"/>
                        </a:spcBef>
                        <a:spcAft>
                          <a:spcPts val="0"/>
                        </a:spcAft>
                        <a:buNone/>
                      </a:pPr>
                      <a:r>
                        <a:rPr lang="en" sz="2800"/>
                        <a:t>2.2 GHz</a:t>
                      </a:r>
                      <a:endParaRPr sz="2800"/>
                    </a:p>
                  </a:txBody>
                  <a:tcPr marT="91425" marB="91425" marR="91425" marL="91425" anchor="ctr"/>
                </a:tc>
              </a:tr>
            </a:tbl>
          </a:graphicData>
        </a:graphic>
      </p:graphicFrame>
      <p:sp>
        <p:nvSpPr>
          <p:cNvPr id="100" name="Google Shape;100;p20"/>
          <p:cNvSpPr txBox="1"/>
          <p:nvPr/>
        </p:nvSpPr>
        <p:spPr>
          <a:xfrm>
            <a:off x="535775" y="721188"/>
            <a:ext cx="2183400" cy="409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t>Bash command:</a:t>
            </a:r>
            <a:endParaRPr sz="2800"/>
          </a:p>
          <a:p>
            <a:pPr indent="0" lvl="0" marL="0" rtl="0" algn="l">
              <a:spcBef>
                <a:spcPts val="0"/>
              </a:spcBef>
              <a:spcAft>
                <a:spcPts val="0"/>
              </a:spcAft>
              <a:buNone/>
            </a:pPr>
            <a:br>
              <a:rPr lang="en" sz="2800"/>
            </a:br>
            <a:r>
              <a:rPr lang="en" sz="2800"/>
              <a:t>lscpu</a:t>
            </a:r>
            <a:endParaRPr sz="2800"/>
          </a:p>
          <a:p>
            <a:pPr indent="0" lvl="0" marL="0" rtl="0" algn="l">
              <a:spcBef>
                <a:spcPts val="0"/>
              </a:spcBef>
              <a:spcAft>
                <a:spcPts val="0"/>
              </a:spcAft>
              <a:buNone/>
            </a:pPr>
            <a:br>
              <a:rPr lang="en" sz="2800"/>
            </a:br>
            <a:r>
              <a:rPr lang="en" sz="2800"/>
              <a:t>Shows CPU information</a:t>
            </a:r>
            <a:endParaRPr sz="28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 name="Shape 104"/>
        <p:cNvGrpSpPr/>
        <p:nvPr/>
      </p:nvGrpSpPr>
      <p:grpSpPr>
        <a:xfrm>
          <a:off x="0" y="0"/>
          <a:ext cx="0" cy="0"/>
          <a:chOff x="0" y="0"/>
          <a:chExt cx="0" cy="0"/>
        </a:xfrm>
      </p:grpSpPr>
      <p:sp>
        <p:nvSpPr>
          <p:cNvPr id="105" name="Google Shape;105;p21"/>
          <p:cNvSpPr txBox="1"/>
          <p:nvPr>
            <p:ph type="title"/>
          </p:nvPr>
        </p:nvSpPr>
        <p:spPr>
          <a:xfrm>
            <a:off x="0" y="0"/>
            <a:ext cx="914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t>ETL Architecture</a:t>
            </a:r>
            <a:endParaRPr b="1"/>
          </a:p>
        </p:txBody>
      </p:sp>
      <p:pic>
        <p:nvPicPr>
          <p:cNvPr id="106" name="Google Shape;106;p21"/>
          <p:cNvPicPr preferRelativeResize="0"/>
          <p:nvPr/>
        </p:nvPicPr>
        <p:blipFill>
          <a:blip r:embed="rId3">
            <a:alphaModFix/>
          </a:blip>
          <a:stretch>
            <a:fillRect/>
          </a:stretch>
        </p:blipFill>
        <p:spPr>
          <a:xfrm>
            <a:off x="0" y="1507342"/>
            <a:ext cx="9143998" cy="214760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